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69" r:id="rId3"/>
    <p:sldId id="304" r:id="rId4"/>
    <p:sldId id="305" r:id="rId5"/>
    <p:sldId id="293" r:id="rId6"/>
    <p:sldId id="300" r:id="rId7"/>
    <p:sldId id="347" r:id="rId8"/>
    <p:sldId id="348" r:id="rId9"/>
    <p:sldId id="349" r:id="rId10"/>
    <p:sldId id="358" r:id="rId11"/>
    <p:sldId id="357" r:id="rId12"/>
    <p:sldId id="308" r:id="rId13"/>
    <p:sldId id="309" r:id="rId14"/>
    <p:sldId id="310" r:id="rId15"/>
    <p:sldId id="321" r:id="rId16"/>
    <p:sldId id="359" r:id="rId17"/>
    <p:sldId id="371" r:id="rId18"/>
    <p:sldId id="370" r:id="rId19"/>
    <p:sldId id="366" r:id="rId20"/>
    <p:sldId id="315" r:id="rId21"/>
    <p:sldId id="367" r:id="rId22"/>
    <p:sldId id="368" r:id="rId23"/>
    <p:sldId id="324" r:id="rId24"/>
    <p:sldId id="326" r:id="rId25"/>
    <p:sldId id="328" r:id="rId26"/>
    <p:sldId id="329" r:id="rId27"/>
    <p:sldId id="332" r:id="rId28"/>
    <p:sldId id="323" r:id="rId29"/>
    <p:sldId id="345" r:id="rId30"/>
    <p:sldId id="331" r:id="rId31"/>
    <p:sldId id="333" r:id="rId32"/>
    <p:sldId id="334" r:id="rId33"/>
    <p:sldId id="335" r:id="rId34"/>
    <p:sldId id="361" r:id="rId35"/>
    <p:sldId id="362" r:id="rId36"/>
    <p:sldId id="363" r:id="rId37"/>
    <p:sldId id="364" r:id="rId38"/>
    <p:sldId id="336" r:id="rId39"/>
    <p:sldId id="344" r:id="rId40"/>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FECF"/>
    <a:srgbClr val="9BFEAD"/>
    <a:srgbClr val="00A6FF"/>
    <a:srgbClr val="0397EE"/>
    <a:srgbClr val="00FF26"/>
    <a:srgbClr val="00A3FF"/>
    <a:srgbClr val="FFFFFF"/>
    <a:srgbClr val="00FF91"/>
    <a:srgbClr val="FF831B"/>
    <a:srgbClr val="FF6E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85"/>
    <p:restoredTop sz="65793"/>
  </p:normalViewPr>
  <p:slideViewPr>
    <p:cSldViewPr snapToGrid="0">
      <p:cViewPr>
        <p:scale>
          <a:sx n="76" d="100"/>
          <a:sy n="76" d="100"/>
        </p:scale>
        <p:origin x="272" y="288"/>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BEBEC-CA93-C948-8700-F5C48A037EFF}" type="datetimeFigureOut">
              <a:rPr lang="en-TH" smtClean="0"/>
              <a:t>11/8/2024 R</a:t>
            </a:fld>
            <a:endParaRPr lang="en-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2B3FA-122A-7844-96A2-D932882B605D}" type="slidenum">
              <a:rPr lang="en-TH" smtClean="0"/>
              <a:t>‹#›</a:t>
            </a:fld>
            <a:endParaRPr lang="en-TH"/>
          </a:p>
        </p:txBody>
      </p:sp>
    </p:spTree>
    <p:extLst>
      <p:ext uri="{BB962C8B-B14F-4D97-AF65-F5344CB8AC3E}">
        <p14:creationId xmlns:p14="http://schemas.microsoft.com/office/powerpoint/2010/main" val="1226843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I'm Sorn. Today, I'll present my URP project, AETTA:</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1</a:t>
            </a:fld>
            <a:endParaRPr lang="en-TH"/>
          </a:p>
        </p:txBody>
      </p:sp>
    </p:spTree>
    <p:extLst>
      <p:ext uri="{BB962C8B-B14F-4D97-AF65-F5344CB8AC3E}">
        <p14:creationId xmlns:p14="http://schemas.microsoft.com/office/powerpoint/2010/main" val="193376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TTA is independent of the type of domain shift, allowing the model to adapt to any environment.</a:t>
            </a:r>
          </a:p>
          <a:p>
            <a:endParaRPr lang="en-US" dirty="0"/>
          </a:p>
          <a:p>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10</a:t>
            </a:fld>
            <a:endParaRPr lang="en-TH"/>
          </a:p>
        </p:txBody>
      </p:sp>
    </p:spTree>
    <p:extLst>
      <p:ext uri="{BB962C8B-B14F-4D97-AF65-F5344CB8AC3E}">
        <p14:creationId xmlns:p14="http://schemas.microsoft.com/office/powerpoint/2010/main" val="216018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instance, even in different conditions, like in the rain, TTA model still performs well.</a:t>
            </a:r>
          </a:p>
          <a:p>
            <a:endParaRPr lang="en-US" dirty="0"/>
          </a:p>
        </p:txBody>
      </p:sp>
      <p:sp>
        <p:nvSpPr>
          <p:cNvPr id="4" name="Slide Number Placeholder 3"/>
          <p:cNvSpPr>
            <a:spLocks noGrp="1"/>
          </p:cNvSpPr>
          <p:nvPr>
            <p:ph type="sldNum" sz="quarter" idx="5"/>
          </p:nvPr>
        </p:nvSpPr>
        <p:spPr/>
        <p:txBody>
          <a:bodyPr/>
          <a:lstStyle/>
          <a:p>
            <a:fld id="{E272B3FA-122A-7844-96A2-D932882B605D}" type="slidenum">
              <a:rPr lang="en-TH" smtClean="0"/>
              <a:t>11</a:t>
            </a:fld>
            <a:endParaRPr lang="en-TH"/>
          </a:p>
        </p:txBody>
      </p:sp>
    </p:spTree>
    <p:extLst>
      <p:ext uri="{BB962C8B-B14F-4D97-AF65-F5344CB8AC3E}">
        <p14:creationId xmlns:p14="http://schemas.microsoft.com/office/powerpoint/2010/main" val="3938257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some TTAs struggle with environments that continually change over time, </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12</a:t>
            </a:fld>
            <a:endParaRPr lang="en-TH"/>
          </a:p>
        </p:txBody>
      </p:sp>
    </p:spTree>
    <p:extLst>
      <p:ext uri="{BB962C8B-B14F-4D97-AF65-F5344CB8AC3E}">
        <p14:creationId xmlns:p14="http://schemas.microsoft.com/office/powerpoint/2010/main" val="3621516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as transitioning from normal weather to a tunnel and then to rain.</a:t>
            </a:r>
          </a:p>
        </p:txBody>
      </p:sp>
      <p:sp>
        <p:nvSpPr>
          <p:cNvPr id="4" name="Slide Number Placeholder 3"/>
          <p:cNvSpPr>
            <a:spLocks noGrp="1"/>
          </p:cNvSpPr>
          <p:nvPr>
            <p:ph type="sldNum" sz="quarter" idx="5"/>
          </p:nvPr>
        </p:nvSpPr>
        <p:spPr/>
        <p:txBody>
          <a:bodyPr/>
          <a:lstStyle/>
          <a:p>
            <a:fld id="{E272B3FA-122A-7844-96A2-D932882B605D}" type="slidenum">
              <a:rPr lang="en-TH" smtClean="0"/>
              <a:t>13</a:t>
            </a:fld>
            <a:endParaRPr lang="en-TH"/>
          </a:p>
        </p:txBody>
      </p:sp>
    </p:spTree>
    <p:extLst>
      <p:ext uri="{BB962C8B-B14F-4D97-AF65-F5344CB8AC3E}">
        <p14:creationId xmlns:p14="http://schemas.microsoft.com/office/powerpoint/2010/main" val="3704120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TTAs struggle to adapt, leading to lower accuracy. </a:t>
            </a:r>
          </a:p>
          <a:p>
            <a:r>
              <a:rPr lang="en-US" dirty="0"/>
              <a:t>This makes TTA not entirely practical in real world applications.</a:t>
            </a:r>
          </a:p>
        </p:txBody>
      </p:sp>
      <p:sp>
        <p:nvSpPr>
          <p:cNvPr id="4" name="Slide Number Placeholder 3"/>
          <p:cNvSpPr>
            <a:spLocks noGrp="1"/>
          </p:cNvSpPr>
          <p:nvPr>
            <p:ph type="sldNum" sz="quarter" idx="5"/>
          </p:nvPr>
        </p:nvSpPr>
        <p:spPr/>
        <p:txBody>
          <a:bodyPr/>
          <a:lstStyle/>
          <a:p>
            <a:fld id="{E272B3FA-122A-7844-96A2-D932882B605D}" type="slidenum">
              <a:rPr lang="en-TH" smtClean="0"/>
              <a:t>14</a:t>
            </a:fld>
            <a:endParaRPr lang="en-TH"/>
          </a:p>
        </p:txBody>
      </p:sp>
    </p:spTree>
    <p:extLst>
      <p:ext uri="{BB962C8B-B14F-4D97-AF65-F5344CB8AC3E}">
        <p14:creationId xmlns:p14="http://schemas.microsoft.com/office/powerpoint/2010/main" val="548695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O</a:t>
            </a:r>
            <a:r>
              <a:rPr lang="en-US" dirty="0"/>
              <a:t>n</a:t>
            </a:r>
            <a:r>
              <a:rPr lang="en-TH" dirty="0"/>
              <a:t>e way to make TTA more practical in real world is that system needs to take a proper action when TTA model has low accuracy.</a:t>
            </a:r>
          </a:p>
          <a:p>
            <a:r>
              <a:rPr lang="en-TH" dirty="0"/>
              <a:t>For example, </a:t>
            </a:r>
            <a:r>
              <a:rPr lang="en-US" dirty="0"/>
              <a:t>the system should warn the user, so the user can manually drive in the current environment.</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15</a:t>
            </a:fld>
            <a:endParaRPr lang="en-TH"/>
          </a:p>
        </p:txBody>
      </p:sp>
    </p:spTree>
    <p:extLst>
      <p:ext uri="{BB962C8B-B14F-4D97-AF65-F5344CB8AC3E}">
        <p14:creationId xmlns:p14="http://schemas.microsoft.com/office/powerpoint/2010/main" val="615425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system must reset the model to the original parameters to improve accuracy.</a:t>
            </a:r>
          </a:p>
          <a:p>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16</a:t>
            </a:fld>
            <a:endParaRPr lang="en-TH"/>
          </a:p>
        </p:txBody>
      </p:sp>
    </p:spTree>
    <p:extLst>
      <p:ext uri="{BB962C8B-B14F-4D97-AF65-F5344CB8AC3E}">
        <p14:creationId xmlns:p14="http://schemas.microsoft.com/office/powerpoint/2010/main" val="2507760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all these actions are not possible </a:t>
            </a:r>
            <a:endParaRPr lang="en-TH" dirty="0"/>
          </a:p>
          <a:p>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17</a:t>
            </a:fld>
            <a:endParaRPr lang="en-TH"/>
          </a:p>
        </p:txBody>
      </p:sp>
    </p:spTree>
    <p:extLst>
      <p:ext uri="{BB962C8B-B14F-4D97-AF65-F5344CB8AC3E}">
        <p14:creationId xmlns:p14="http://schemas.microsoft.com/office/powerpoint/2010/main" val="1170593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these accuracies aren't available at test-time</a:t>
            </a:r>
          </a:p>
          <a:p>
            <a:r>
              <a:rPr lang="en-US" dirty="0"/>
              <a:t>Therefore, our main goal is to estimate model accuracy during deployment, so the system can handle TTA's unstable performance properly.</a:t>
            </a:r>
          </a:p>
          <a:p>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18</a:t>
            </a:fld>
            <a:endParaRPr lang="en-TH"/>
          </a:p>
        </p:txBody>
      </p:sp>
    </p:spTree>
    <p:extLst>
      <p:ext uri="{BB962C8B-B14F-4D97-AF65-F5344CB8AC3E}">
        <p14:creationId xmlns:p14="http://schemas.microsoft.com/office/powerpoint/2010/main" val="3637100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dirty="0"/>
              <a:t>This becomes our research prob</a:t>
            </a:r>
            <a:r>
              <a:rPr lang="en-US" dirty="0"/>
              <a:t>le</a:t>
            </a:r>
            <a:r>
              <a:rPr lang="en-TH" dirty="0"/>
              <a:t>m, whether </a:t>
            </a:r>
            <a:r>
              <a:rPr lang="en-US" dirty="0"/>
              <a:t>it's possible to estimate a model's accuracy under current distribution shift with zero labeled data.</a:t>
            </a:r>
            <a:endParaRPr lang="en-TH" dirty="0"/>
          </a:p>
          <a:p>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19</a:t>
            </a:fld>
            <a:endParaRPr lang="en-TH"/>
          </a:p>
        </p:txBody>
      </p:sp>
    </p:spTree>
    <p:extLst>
      <p:ext uri="{BB962C8B-B14F-4D97-AF65-F5344CB8AC3E}">
        <p14:creationId xmlns:p14="http://schemas.microsoft.com/office/powerpoint/2010/main" val="13291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Label-Free Accuracy Estimation for Test-Time Adaptation, mentored by </a:t>
            </a:r>
            <a:r>
              <a:rPr lang="en-US" dirty="0" err="1"/>
              <a:t>Taeckyung</a:t>
            </a:r>
            <a:r>
              <a:rPr lang="en-US" dirty="0"/>
              <a:t> Lee and Professor Sung-Ju Lee.</a:t>
            </a:r>
          </a:p>
          <a:p>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2</a:t>
            </a:fld>
            <a:endParaRPr lang="en-TH"/>
          </a:p>
        </p:txBody>
      </p:sp>
    </p:spTree>
    <p:extLst>
      <p:ext uri="{BB962C8B-B14F-4D97-AF65-F5344CB8AC3E}">
        <p14:creationId xmlns:p14="http://schemas.microsoft.com/office/powerpoint/2010/main" val="155927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We proposed AETTA , label-free accuracy estimation for test-time adaptation.</a:t>
            </a:r>
          </a:p>
        </p:txBody>
      </p:sp>
      <p:sp>
        <p:nvSpPr>
          <p:cNvPr id="4" name="Slide Number Placeholder 3"/>
          <p:cNvSpPr>
            <a:spLocks noGrp="1"/>
          </p:cNvSpPr>
          <p:nvPr>
            <p:ph type="sldNum" sz="quarter" idx="5"/>
          </p:nvPr>
        </p:nvSpPr>
        <p:spPr/>
        <p:txBody>
          <a:bodyPr/>
          <a:lstStyle/>
          <a:p>
            <a:fld id="{E272B3FA-122A-7844-96A2-D932882B605D}" type="slidenum">
              <a:rPr lang="en-TH" smtClean="0"/>
              <a:t>20</a:t>
            </a:fld>
            <a:endParaRPr lang="en-TH"/>
          </a:p>
        </p:txBody>
      </p:sp>
    </p:spTree>
    <p:extLst>
      <p:ext uri="{BB962C8B-B14F-4D97-AF65-F5344CB8AC3E}">
        <p14:creationId xmlns:p14="http://schemas.microsoft.com/office/powerpoint/2010/main" val="4078286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discussing methodology, let me introduce Monte Carlo dropout.</a:t>
            </a:r>
          </a:p>
        </p:txBody>
      </p:sp>
      <p:sp>
        <p:nvSpPr>
          <p:cNvPr id="4" name="Slide Number Placeholder 3"/>
          <p:cNvSpPr>
            <a:spLocks noGrp="1"/>
          </p:cNvSpPr>
          <p:nvPr>
            <p:ph type="sldNum" sz="quarter" idx="5"/>
          </p:nvPr>
        </p:nvSpPr>
        <p:spPr/>
        <p:txBody>
          <a:bodyPr/>
          <a:lstStyle/>
          <a:p>
            <a:fld id="{E272B3FA-122A-7844-96A2-D932882B605D}" type="slidenum">
              <a:rPr lang="en-TH" smtClean="0"/>
              <a:t>21</a:t>
            </a:fld>
            <a:endParaRPr lang="en-TH"/>
          </a:p>
        </p:txBody>
      </p:sp>
    </p:spTree>
    <p:extLst>
      <p:ext uri="{BB962C8B-B14F-4D97-AF65-F5344CB8AC3E}">
        <p14:creationId xmlns:p14="http://schemas.microsoft.com/office/powerpoint/2010/main" val="2552944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machine learning, a model is often represented by a neural network where the connected line represented the learned knowledge. </a:t>
            </a:r>
          </a:p>
        </p:txBody>
      </p:sp>
      <p:sp>
        <p:nvSpPr>
          <p:cNvPr id="4" name="Slide Number Placeholder 3"/>
          <p:cNvSpPr>
            <a:spLocks noGrp="1"/>
          </p:cNvSpPr>
          <p:nvPr>
            <p:ph type="sldNum" sz="quarter" idx="5"/>
          </p:nvPr>
        </p:nvSpPr>
        <p:spPr/>
        <p:txBody>
          <a:bodyPr/>
          <a:lstStyle/>
          <a:p>
            <a:fld id="{E272B3FA-122A-7844-96A2-D932882B605D}" type="slidenum">
              <a:rPr lang="en-TH" smtClean="0"/>
              <a:t>22</a:t>
            </a:fld>
            <a:endParaRPr lang="en-TH"/>
          </a:p>
        </p:txBody>
      </p:sp>
    </p:spTree>
    <p:extLst>
      <p:ext uri="{BB962C8B-B14F-4D97-AF65-F5344CB8AC3E}">
        <p14:creationId xmlns:p14="http://schemas.microsoft.com/office/powerpoint/2010/main" val="4125921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Monte Carlo dropout involves randomly removing some of these connections, meaning we remove some of the knowledge from the model. I will call this modified model as the "</a:t>
            </a:r>
            <a:r>
              <a:rPr lang="en-US" dirty="0" err="1"/>
              <a:t>submodel</a:t>
            </a:r>
            <a:r>
              <a:rPr lang="en-US" dirty="0"/>
              <a:t>."</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23</a:t>
            </a:fld>
            <a:endParaRPr lang="en-TH"/>
          </a:p>
        </p:txBody>
      </p:sp>
    </p:spTree>
    <p:extLst>
      <p:ext uri="{BB962C8B-B14F-4D97-AF65-F5344CB8AC3E}">
        <p14:creationId xmlns:p14="http://schemas.microsoft.com/office/powerpoint/2010/main" val="1680532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We try giving the same test sample to </a:t>
            </a:r>
            <a:r>
              <a:rPr lang="en-US" dirty="0"/>
              <a:t>both the </a:t>
            </a:r>
            <a:r>
              <a:rPr lang="en-TH" dirty="0"/>
              <a:t>original model and the sub-model. </a:t>
            </a:r>
            <a:r>
              <a:rPr lang="en-US" dirty="0"/>
              <a:t>If the predictions from both models are the same, it means the original model is confident in its prediction, </a:t>
            </a:r>
            <a:r>
              <a:rPr lang="en-TH" dirty="0"/>
              <a:t>because even we remove some knowledge from the model, it still sticks with the orignal prediction. </a:t>
            </a:r>
          </a:p>
        </p:txBody>
      </p:sp>
      <p:sp>
        <p:nvSpPr>
          <p:cNvPr id="4" name="Slide Number Placeholder 3"/>
          <p:cNvSpPr>
            <a:spLocks noGrp="1"/>
          </p:cNvSpPr>
          <p:nvPr>
            <p:ph type="sldNum" sz="quarter" idx="5"/>
          </p:nvPr>
        </p:nvSpPr>
        <p:spPr/>
        <p:txBody>
          <a:bodyPr/>
          <a:lstStyle/>
          <a:p>
            <a:fld id="{E272B3FA-122A-7844-96A2-D932882B605D}" type="slidenum">
              <a:rPr lang="en-TH" smtClean="0"/>
              <a:t>24</a:t>
            </a:fld>
            <a:endParaRPr lang="en-TH"/>
          </a:p>
        </p:txBody>
      </p:sp>
    </p:spTree>
    <p:extLst>
      <p:ext uri="{BB962C8B-B14F-4D97-AF65-F5344CB8AC3E}">
        <p14:creationId xmlns:p14="http://schemas.microsoft.com/office/powerpoint/2010/main" val="1294264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if the predictions are not the same, it indicates that the original model is not very confident in its prediction.</a:t>
            </a:r>
          </a:p>
        </p:txBody>
      </p:sp>
      <p:sp>
        <p:nvSpPr>
          <p:cNvPr id="4" name="Slide Number Placeholder 3"/>
          <p:cNvSpPr>
            <a:spLocks noGrp="1"/>
          </p:cNvSpPr>
          <p:nvPr>
            <p:ph type="sldNum" sz="quarter" idx="5"/>
          </p:nvPr>
        </p:nvSpPr>
        <p:spPr/>
        <p:txBody>
          <a:bodyPr/>
          <a:lstStyle/>
          <a:p>
            <a:fld id="{E272B3FA-122A-7844-96A2-D932882B605D}" type="slidenum">
              <a:rPr lang="en-TH" smtClean="0"/>
              <a:t>25</a:t>
            </a:fld>
            <a:endParaRPr lang="en-TH"/>
          </a:p>
        </p:txBody>
      </p:sp>
    </p:spTree>
    <p:extLst>
      <p:ext uri="{BB962C8B-B14F-4D97-AF65-F5344CB8AC3E}">
        <p14:creationId xmlns:p14="http://schemas.microsoft.com/office/powerpoint/2010/main" val="2894979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intuition, we developed our algorithm for estimating accuracy. </a:t>
            </a:r>
          </a:p>
          <a:p>
            <a:r>
              <a:rPr lang="en-US" dirty="0"/>
              <a:t>First, we perform MC-dropout predictions and count the agreement with the original model. If the agreement is high, the model is confident in its prediction, and we estimate it as correct. Conversely, if the agreement is low, the model lacks confidence, and we estimate the prediction as incorrect.</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26</a:t>
            </a:fld>
            <a:endParaRPr lang="en-TH"/>
          </a:p>
        </p:txBody>
      </p:sp>
    </p:spTree>
    <p:extLst>
      <p:ext uri="{BB962C8B-B14F-4D97-AF65-F5344CB8AC3E}">
        <p14:creationId xmlns:p14="http://schemas.microsoft.com/office/powerpoint/2010/main" val="3677644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However, this way of estimating accuracy will be true only if </a:t>
            </a:r>
            <a:r>
              <a:rPr lang="en-US" dirty="0"/>
              <a:t>high confidence consistently means correct prediction.</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27</a:t>
            </a:fld>
            <a:endParaRPr lang="en-TH"/>
          </a:p>
        </p:txBody>
      </p:sp>
    </p:spTree>
    <p:extLst>
      <p:ext uri="{BB962C8B-B14F-4D97-AF65-F5344CB8AC3E}">
        <p14:creationId xmlns:p14="http://schemas.microsoft.com/office/powerpoint/2010/main" val="327780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this assumption does not hold in the TTA scenario. </a:t>
            </a:r>
          </a:p>
          <a:p>
            <a:r>
              <a:rPr lang="en-US" dirty="0"/>
              <a:t>As shown in the graph, while the model’s confidence increases over time, the accuracy degrades. This is a common issue with TTA, where the model becomes over-confident in its predictions.</a:t>
            </a:r>
          </a:p>
          <a:p>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28</a:t>
            </a:fld>
            <a:endParaRPr lang="en-TH"/>
          </a:p>
        </p:txBody>
      </p:sp>
    </p:spTree>
    <p:extLst>
      <p:ext uri="{BB962C8B-B14F-4D97-AF65-F5344CB8AC3E}">
        <p14:creationId xmlns:p14="http://schemas.microsoft.com/office/powerpoint/2010/main" val="3557363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we identified a common characteristic of TTA. </a:t>
            </a:r>
          </a:p>
          <a:p>
            <a:r>
              <a:rPr lang="en-US" dirty="0"/>
              <a:t>When the model becomes over-confident, it tends to predict only a few classes.</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29</a:t>
            </a:fld>
            <a:endParaRPr lang="en-TH"/>
          </a:p>
        </p:txBody>
      </p:sp>
    </p:spTree>
    <p:extLst>
      <p:ext uri="{BB962C8B-B14F-4D97-AF65-F5344CB8AC3E}">
        <p14:creationId xmlns:p14="http://schemas.microsoft.com/office/powerpoint/2010/main" val="3014556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discussing the project, let's explore test-time adaptation using an example of an autonomous car. Imagine a simplified model that only classifies images as either car or road.</a:t>
            </a:r>
            <a:endParaRPr lang="th-TH" dirty="0"/>
          </a:p>
        </p:txBody>
      </p:sp>
      <p:sp>
        <p:nvSpPr>
          <p:cNvPr id="4" name="Slide Number Placeholder 3"/>
          <p:cNvSpPr>
            <a:spLocks noGrp="1"/>
          </p:cNvSpPr>
          <p:nvPr>
            <p:ph type="sldNum" sz="quarter" idx="5"/>
          </p:nvPr>
        </p:nvSpPr>
        <p:spPr/>
        <p:txBody>
          <a:bodyPr/>
          <a:lstStyle/>
          <a:p>
            <a:fld id="{E272B3FA-122A-7844-96A2-D932882B605D}" type="slidenum">
              <a:rPr lang="en-TH" smtClean="0"/>
              <a:t>3</a:t>
            </a:fld>
            <a:endParaRPr lang="en-TH"/>
          </a:p>
        </p:txBody>
      </p:sp>
    </p:spTree>
    <p:extLst>
      <p:ext uri="{BB962C8B-B14F-4D97-AF65-F5344CB8AC3E}">
        <p14:creationId xmlns:p14="http://schemas.microsoft.com/office/powerpoint/2010/main" val="2367054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idea, we can use class skewness in the TTA model to calibrate its confidence.</a:t>
            </a:r>
          </a:p>
          <a:p>
            <a:r>
              <a:rPr lang="en-TH" dirty="0"/>
              <a:t>Based on the original accuracy estimation pipeline,</a:t>
            </a:r>
          </a:p>
        </p:txBody>
      </p:sp>
      <p:sp>
        <p:nvSpPr>
          <p:cNvPr id="4" name="Slide Number Placeholder 3"/>
          <p:cNvSpPr>
            <a:spLocks noGrp="1"/>
          </p:cNvSpPr>
          <p:nvPr>
            <p:ph type="sldNum" sz="quarter" idx="5"/>
          </p:nvPr>
        </p:nvSpPr>
        <p:spPr/>
        <p:txBody>
          <a:bodyPr/>
          <a:lstStyle/>
          <a:p>
            <a:fld id="{E272B3FA-122A-7844-96A2-D932882B605D}" type="slidenum">
              <a:rPr lang="en-TH" smtClean="0"/>
              <a:t>30</a:t>
            </a:fld>
            <a:endParaRPr lang="en-TH"/>
          </a:p>
        </p:txBody>
      </p:sp>
    </p:spTree>
    <p:extLst>
      <p:ext uri="{BB962C8B-B14F-4D97-AF65-F5344CB8AC3E}">
        <p14:creationId xmlns:p14="http://schemas.microsoft.com/office/powerpoint/2010/main" val="2293933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a component to penalize prediction agreement based on class skewness to make it align with the model's actual confidence level. </a:t>
            </a:r>
          </a:p>
          <a:p>
            <a:r>
              <a:rPr lang="en-US" dirty="0"/>
              <a:t>We call our accuracy estimation algorithm AETTA.</a:t>
            </a:r>
          </a:p>
        </p:txBody>
      </p:sp>
      <p:sp>
        <p:nvSpPr>
          <p:cNvPr id="4" name="Slide Number Placeholder 3"/>
          <p:cNvSpPr>
            <a:spLocks noGrp="1"/>
          </p:cNvSpPr>
          <p:nvPr>
            <p:ph type="sldNum" sz="quarter" idx="5"/>
          </p:nvPr>
        </p:nvSpPr>
        <p:spPr/>
        <p:txBody>
          <a:bodyPr/>
          <a:lstStyle/>
          <a:p>
            <a:fld id="{E272B3FA-122A-7844-96A2-D932882B605D}" type="slidenum">
              <a:rPr lang="en-TH" smtClean="0"/>
              <a:t>31</a:t>
            </a:fld>
            <a:endParaRPr lang="en-TH"/>
          </a:p>
        </p:txBody>
      </p:sp>
    </p:spTree>
    <p:extLst>
      <p:ext uri="{BB962C8B-B14F-4D97-AF65-F5344CB8AC3E}">
        <p14:creationId xmlns:p14="http://schemas.microsoft.com/office/powerpoint/2010/main" val="2747061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AETTA on 6 TTAs and 3 datasets, comparing it with 4 baselines. As shown in the table, AETTA outperformed all baselines in every scenario and becomes state of the arts accuracy estimation algorithm for test-time adaptation.</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32</a:t>
            </a:fld>
            <a:endParaRPr lang="en-TH"/>
          </a:p>
        </p:txBody>
      </p:sp>
    </p:spTree>
    <p:extLst>
      <p:ext uri="{BB962C8B-B14F-4D97-AF65-F5344CB8AC3E}">
        <p14:creationId xmlns:p14="http://schemas.microsoft.com/office/powerpoint/2010/main" val="42680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graphs show a qualitative analysis of AETTA</a:t>
            </a:r>
          </a:p>
          <a:p>
            <a:r>
              <a:rPr lang="en-US" dirty="0"/>
              <a:t>The black line represents ground truth accuracy, while the red line shows AETTA estimated accuracy, which closely follows the ground truth.</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33</a:t>
            </a:fld>
            <a:endParaRPr lang="en-TH"/>
          </a:p>
        </p:txBody>
      </p:sp>
    </p:spTree>
    <p:extLst>
      <p:ext uri="{BB962C8B-B14F-4D97-AF65-F5344CB8AC3E}">
        <p14:creationId xmlns:p14="http://schemas.microsoft.com/office/powerpoint/2010/main" val="891199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AETTA can be simply attached to existing TTA in test-time.</a:t>
            </a:r>
          </a:p>
          <a:p>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34</a:t>
            </a:fld>
            <a:endParaRPr lang="en-TH"/>
          </a:p>
        </p:txBody>
      </p:sp>
    </p:spTree>
    <p:extLst>
      <p:ext uri="{BB962C8B-B14F-4D97-AF65-F5344CB8AC3E}">
        <p14:creationId xmlns:p14="http://schemas.microsoft.com/office/powerpoint/2010/main" val="589736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AETTA can estimate accuracy at test time without needing any labeled data.</a:t>
            </a:r>
          </a:p>
          <a:p>
            <a:endParaRPr lang="en-US" dirty="0"/>
          </a:p>
        </p:txBody>
      </p:sp>
      <p:sp>
        <p:nvSpPr>
          <p:cNvPr id="4" name="Slide Number Placeholder 3"/>
          <p:cNvSpPr>
            <a:spLocks noGrp="1"/>
          </p:cNvSpPr>
          <p:nvPr>
            <p:ph type="sldNum" sz="quarter" idx="5"/>
          </p:nvPr>
        </p:nvSpPr>
        <p:spPr/>
        <p:txBody>
          <a:bodyPr/>
          <a:lstStyle/>
          <a:p>
            <a:fld id="{E272B3FA-122A-7844-96A2-D932882B605D}" type="slidenum">
              <a:rPr lang="en-TH" smtClean="0"/>
              <a:t>35</a:t>
            </a:fld>
            <a:endParaRPr lang="en-TH"/>
          </a:p>
        </p:txBody>
      </p:sp>
    </p:spTree>
    <p:extLst>
      <p:ext uri="{BB962C8B-B14F-4D97-AF65-F5344CB8AC3E}">
        <p14:creationId xmlns:p14="http://schemas.microsoft.com/office/powerpoint/2010/main" val="2673292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demonstrate AETTA's real-world application, we conducted an experiment on model recovery.</a:t>
            </a:r>
          </a:p>
          <a:p>
            <a:endParaRPr lang="en-US" dirty="0"/>
          </a:p>
          <a:p>
            <a:r>
              <a:rPr lang="en-US" dirty="0"/>
              <a:t>With access to estimated accuracy from AETTA, we can reset the model when the accuracy falls below a certain threshold.</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36</a:t>
            </a:fld>
            <a:endParaRPr lang="en-TH"/>
          </a:p>
        </p:txBody>
      </p:sp>
    </p:spTree>
    <p:extLst>
      <p:ext uri="{BB962C8B-B14F-4D97-AF65-F5344CB8AC3E}">
        <p14:creationId xmlns:p14="http://schemas.microsoft.com/office/powerpoint/2010/main" val="2342334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significantly increases model accuracy and helps prevent model failure at test time.</a:t>
            </a:r>
          </a:p>
          <a:p>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37</a:t>
            </a:fld>
            <a:endParaRPr lang="en-TH"/>
          </a:p>
        </p:txBody>
      </p:sp>
    </p:spTree>
    <p:extLst>
      <p:ext uri="{BB962C8B-B14F-4D97-AF65-F5344CB8AC3E}">
        <p14:creationId xmlns:p14="http://schemas.microsoft.com/office/powerpoint/2010/main" val="3843969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our resetting algorithm on 6 TTAs against 5 baselines.</a:t>
            </a:r>
          </a:p>
          <a:p>
            <a:r>
              <a:rPr lang="en-US" dirty="0"/>
              <a:t>Our resetting method, based on AETTA estimated accuracy, showed the largest improvement, establishing it as the state-of-the-art in model recovery.</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38</a:t>
            </a:fld>
            <a:endParaRPr lang="en-TH"/>
          </a:p>
        </p:txBody>
      </p:sp>
    </p:spTree>
    <p:extLst>
      <p:ext uri="{BB962C8B-B14F-4D97-AF65-F5344CB8AC3E}">
        <p14:creationId xmlns:p14="http://schemas.microsoft.com/office/powerpoint/2010/main" val="4122097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overview of my contributions: I contributed 30-40% to idea development and was the primary contributor to implementation and running experiments. Since our project is published in CVPR, I helped the team write 5-10% of the paper, mainly focusing on the model recovery section.</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39</a:t>
            </a:fld>
            <a:endParaRPr lang="en-TH"/>
          </a:p>
        </p:txBody>
      </p:sp>
    </p:spTree>
    <p:extLst>
      <p:ext uri="{BB962C8B-B14F-4D97-AF65-F5344CB8AC3E}">
        <p14:creationId xmlns:p14="http://schemas.microsoft.com/office/powerpoint/2010/main" val="1246507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by gathering images of cars and roads to train the model.</a:t>
            </a:r>
          </a:p>
          <a:p>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4</a:t>
            </a:fld>
            <a:endParaRPr lang="en-TH"/>
          </a:p>
        </p:txBody>
      </p:sp>
    </p:spTree>
    <p:extLst>
      <p:ext uri="{BB962C8B-B14F-4D97-AF65-F5344CB8AC3E}">
        <p14:creationId xmlns:p14="http://schemas.microsoft.com/office/powerpoint/2010/main" val="1926900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trained, this model can be integrated into the autonomous driving system.</a:t>
            </a:r>
          </a:p>
        </p:txBody>
      </p:sp>
      <p:sp>
        <p:nvSpPr>
          <p:cNvPr id="4" name="Slide Number Placeholder 3"/>
          <p:cNvSpPr>
            <a:spLocks noGrp="1"/>
          </p:cNvSpPr>
          <p:nvPr>
            <p:ph type="sldNum" sz="quarter" idx="5"/>
          </p:nvPr>
        </p:nvSpPr>
        <p:spPr/>
        <p:txBody>
          <a:bodyPr/>
          <a:lstStyle/>
          <a:p>
            <a:fld id="{E272B3FA-122A-7844-96A2-D932882B605D}" type="slidenum">
              <a:rPr lang="en-TH" smtClean="0"/>
              <a:t>5</a:t>
            </a:fld>
            <a:endParaRPr lang="en-TH"/>
          </a:p>
        </p:txBody>
      </p:sp>
    </p:spTree>
    <p:extLst>
      <p:ext uri="{BB962C8B-B14F-4D97-AF65-F5344CB8AC3E}">
        <p14:creationId xmlns:p14="http://schemas.microsoft.com/office/powerpoint/2010/main" val="298430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deployed the car in real world, the model performs well under normal conditions.</a:t>
            </a:r>
          </a:p>
          <a:p>
            <a:endParaRPr lang="en-US" dirty="0"/>
          </a:p>
          <a:p>
            <a:endParaRPr lang="th-TH" dirty="0"/>
          </a:p>
        </p:txBody>
      </p:sp>
      <p:sp>
        <p:nvSpPr>
          <p:cNvPr id="4" name="Slide Number Placeholder 3"/>
          <p:cNvSpPr>
            <a:spLocks noGrp="1"/>
          </p:cNvSpPr>
          <p:nvPr>
            <p:ph type="sldNum" sz="quarter" idx="5"/>
          </p:nvPr>
        </p:nvSpPr>
        <p:spPr/>
        <p:txBody>
          <a:bodyPr/>
          <a:lstStyle/>
          <a:p>
            <a:fld id="{E272B3FA-122A-7844-96A2-D932882B605D}" type="slidenum">
              <a:rPr lang="en-TH" smtClean="0"/>
              <a:t>6</a:t>
            </a:fld>
            <a:endParaRPr lang="en-TH"/>
          </a:p>
        </p:txBody>
      </p:sp>
    </p:spTree>
    <p:extLst>
      <p:ext uri="{BB962C8B-B14F-4D97-AF65-F5344CB8AC3E}">
        <p14:creationId xmlns:p14="http://schemas.microsoft.com/office/powerpoint/2010/main" val="4038433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real-world environments often differ from training data. For instance, when the car enters a tunnel, the darker input images can degrade model performance, causing confusion between car and road, which may lead to serious accidents.</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7</a:t>
            </a:fld>
            <a:endParaRPr lang="en-TH"/>
          </a:p>
        </p:txBody>
      </p:sp>
    </p:spTree>
    <p:extLst>
      <p:ext uri="{BB962C8B-B14F-4D97-AF65-F5344CB8AC3E}">
        <p14:creationId xmlns:p14="http://schemas.microsoft.com/office/powerpoint/2010/main" val="3525130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have proposed various solutions, including Test-Time Adaptation or (TTA). TTA is an algorithm that can be integrated into the model during test-time.</a:t>
            </a:r>
            <a:endParaRPr lang="en-TH" dirty="0"/>
          </a:p>
        </p:txBody>
      </p:sp>
      <p:sp>
        <p:nvSpPr>
          <p:cNvPr id="4" name="Slide Number Placeholder 3"/>
          <p:cNvSpPr>
            <a:spLocks noGrp="1"/>
          </p:cNvSpPr>
          <p:nvPr>
            <p:ph type="sldNum" sz="quarter" idx="5"/>
          </p:nvPr>
        </p:nvSpPr>
        <p:spPr/>
        <p:txBody>
          <a:bodyPr/>
          <a:lstStyle/>
          <a:p>
            <a:fld id="{E272B3FA-122A-7844-96A2-D932882B605D}" type="slidenum">
              <a:rPr lang="en-TH" smtClean="0"/>
              <a:t>8</a:t>
            </a:fld>
            <a:endParaRPr lang="en-TH"/>
          </a:p>
        </p:txBody>
      </p:sp>
    </p:spTree>
    <p:extLst>
      <p:ext uri="{BB962C8B-B14F-4D97-AF65-F5344CB8AC3E}">
        <p14:creationId xmlns:p14="http://schemas.microsoft.com/office/powerpoint/2010/main" val="190043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algorithm trains the model on incoming test images to help it adapt to the current environment.</a:t>
            </a:r>
          </a:p>
          <a:p>
            <a:endParaRPr lang="en-US" dirty="0"/>
          </a:p>
        </p:txBody>
      </p:sp>
      <p:sp>
        <p:nvSpPr>
          <p:cNvPr id="4" name="Slide Number Placeholder 3"/>
          <p:cNvSpPr>
            <a:spLocks noGrp="1"/>
          </p:cNvSpPr>
          <p:nvPr>
            <p:ph type="sldNum" sz="quarter" idx="5"/>
          </p:nvPr>
        </p:nvSpPr>
        <p:spPr/>
        <p:txBody>
          <a:bodyPr/>
          <a:lstStyle/>
          <a:p>
            <a:fld id="{E272B3FA-122A-7844-96A2-D932882B605D}" type="slidenum">
              <a:rPr lang="en-TH" smtClean="0"/>
              <a:t>9</a:t>
            </a:fld>
            <a:endParaRPr lang="en-TH"/>
          </a:p>
        </p:txBody>
      </p:sp>
    </p:spTree>
    <p:extLst>
      <p:ext uri="{BB962C8B-B14F-4D97-AF65-F5344CB8AC3E}">
        <p14:creationId xmlns:p14="http://schemas.microsoft.com/office/powerpoint/2010/main" val="314167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1CAE-D598-E222-3C19-37848CB3A2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H"/>
          </a:p>
        </p:txBody>
      </p:sp>
      <p:sp>
        <p:nvSpPr>
          <p:cNvPr id="3" name="Subtitle 2">
            <a:extLst>
              <a:ext uri="{FF2B5EF4-FFF2-40B4-BE49-F238E27FC236}">
                <a16:creationId xmlns:a16="http://schemas.microsoft.com/office/drawing/2014/main" id="{EA009223-CF44-209B-D515-47AD0C6604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Date Placeholder 3">
            <a:extLst>
              <a:ext uri="{FF2B5EF4-FFF2-40B4-BE49-F238E27FC236}">
                <a16:creationId xmlns:a16="http://schemas.microsoft.com/office/drawing/2014/main" id="{E4F3B4A6-4873-A9F9-3CC2-A8D4EDE5CBE9}"/>
              </a:ext>
            </a:extLst>
          </p:cNvPr>
          <p:cNvSpPr>
            <a:spLocks noGrp="1"/>
          </p:cNvSpPr>
          <p:nvPr>
            <p:ph type="dt" sz="half" idx="10"/>
          </p:nvPr>
        </p:nvSpPr>
        <p:spPr/>
        <p:txBody>
          <a:bodyPr/>
          <a:lstStyle/>
          <a:p>
            <a:fld id="{D9A428BE-208D-B74D-B753-8F78AA998A7C}" type="datetimeFigureOut">
              <a:rPr lang="en-TH" smtClean="0"/>
              <a:t>11/8/2024 R</a:t>
            </a:fld>
            <a:endParaRPr lang="en-TH"/>
          </a:p>
        </p:txBody>
      </p:sp>
      <p:sp>
        <p:nvSpPr>
          <p:cNvPr id="5" name="Footer Placeholder 4">
            <a:extLst>
              <a:ext uri="{FF2B5EF4-FFF2-40B4-BE49-F238E27FC236}">
                <a16:creationId xmlns:a16="http://schemas.microsoft.com/office/drawing/2014/main" id="{1D85198B-7B07-6817-8B1E-A669E42070D5}"/>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68B6E974-9AD3-39CE-C046-1CE187D45FE8}"/>
              </a:ext>
            </a:extLst>
          </p:cNvPr>
          <p:cNvSpPr>
            <a:spLocks noGrp="1"/>
          </p:cNvSpPr>
          <p:nvPr>
            <p:ph type="sldNum" sz="quarter" idx="12"/>
          </p:nvPr>
        </p:nvSpPr>
        <p:spPr/>
        <p:txBody>
          <a:bodyPr/>
          <a:lstStyle/>
          <a:p>
            <a:fld id="{DD7265E5-6C46-3345-A0F9-A8AA7F4AC117}" type="slidenum">
              <a:rPr lang="en-TH" smtClean="0"/>
              <a:t>‹#›</a:t>
            </a:fld>
            <a:endParaRPr lang="en-TH"/>
          </a:p>
        </p:txBody>
      </p:sp>
    </p:spTree>
    <p:extLst>
      <p:ext uri="{BB962C8B-B14F-4D97-AF65-F5344CB8AC3E}">
        <p14:creationId xmlns:p14="http://schemas.microsoft.com/office/powerpoint/2010/main" val="2953929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6D55-3868-6C80-602B-4E47A2828C7A}"/>
              </a:ext>
            </a:extLst>
          </p:cNvPr>
          <p:cNvSpPr>
            <a:spLocks noGrp="1"/>
          </p:cNvSpPr>
          <p:nvPr>
            <p:ph type="title"/>
          </p:nvPr>
        </p:nvSpPr>
        <p:spPr/>
        <p:txBody>
          <a:bodyPr/>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F9988B57-6EFF-2051-2AB5-FAAA519D21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3AC833CD-EFA0-AFC7-E4AD-3AE7187ADDAC}"/>
              </a:ext>
            </a:extLst>
          </p:cNvPr>
          <p:cNvSpPr>
            <a:spLocks noGrp="1"/>
          </p:cNvSpPr>
          <p:nvPr>
            <p:ph type="dt" sz="half" idx="10"/>
          </p:nvPr>
        </p:nvSpPr>
        <p:spPr/>
        <p:txBody>
          <a:bodyPr/>
          <a:lstStyle/>
          <a:p>
            <a:fld id="{D9A428BE-208D-B74D-B753-8F78AA998A7C}" type="datetimeFigureOut">
              <a:rPr lang="en-TH" smtClean="0"/>
              <a:t>11/8/2024 R</a:t>
            </a:fld>
            <a:endParaRPr lang="en-TH"/>
          </a:p>
        </p:txBody>
      </p:sp>
      <p:sp>
        <p:nvSpPr>
          <p:cNvPr id="5" name="Footer Placeholder 4">
            <a:extLst>
              <a:ext uri="{FF2B5EF4-FFF2-40B4-BE49-F238E27FC236}">
                <a16:creationId xmlns:a16="http://schemas.microsoft.com/office/drawing/2014/main" id="{A7D142B5-7733-C799-9385-EAC7A6A78867}"/>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019C63B7-BC63-3491-59AE-2A1A6BD6239A}"/>
              </a:ext>
            </a:extLst>
          </p:cNvPr>
          <p:cNvSpPr>
            <a:spLocks noGrp="1"/>
          </p:cNvSpPr>
          <p:nvPr>
            <p:ph type="sldNum" sz="quarter" idx="12"/>
          </p:nvPr>
        </p:nvSpPr>
        <p:spPr/>
        <p:txBody>
          <a:bodyPr/>
          <a:lstStyle/>
          <a:p>
            <a:fld id="{DD7265E5-6C46-3345-A0F9-A8AA7F4AC117}" type="slidenum">
              <a:rPr lang="en-TH" smtClean="0"/>
              <a:t>‹#›</a:t>
            </a:fld>
            <a:endParaRPr lang="en-TH"/>
          </a:p>
        </p:txBody>
      </p:sp>
    </p:spTree>
    <p:extLst>
      <p:ext uri="{BB962C8B-B14F-4D97-AF65-F5344CB8AC3E}">
        <p14:creationId xmlns:p14="http://schemas.microsoft.com/office/powerpoint/2010/main" val="1490128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642439-EB27-AD77-476A-1AD6790AF7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4C94A015-0057-A633-3C7B-169F766A0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2D2EB568-DBDD-78A0-7D83-D9E2D121321D}"/>
              </a:ext>
            </a:extLst>
          </p:cNvPr>
          <p:cNvSpPr>
            <a:spLocks noGrp="1"/>
          </p:cNvSpPr>
          <p:nvPr>
            <p:ph type="dt" sz="half" idx="10"/>
          </p:nvPr>
        </p:nvSpPr>
        <p:spPr/>
        <p:txBody>
          <a:bodyPr/>
          <a:lstStyle/>
          <a:p>
            <a:fld id="{D9A428BE-208D-B74D-B753-8F78AA998A7C}" type="datetimeFigureOut">
              <a:rPr lang="en-TH" smtClean="0"/>
              <a:t>11/8/2024 R</a:t>
            </a:fld>
            <a:endParaRPr lang="en-TH"/>
          </a:p>
        </p:txBody>
      </p:sp>
      <p:sp>
        <p:nvSpPr>
          <p:cNvPr id="5" name="Footer Placeholder 4">
            <a:extLst>
              <a:ext uri="{FF2B5EF4-FFF2-40B4-BE49-F238E27FC236}">
                <a16:creationId xmlns:a16="http://schemas.microsoft.com/office/drawing/2014/main" id="{8594D0E5-0CCB-DDF5-968F-8A1A66E34530}"/>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A928A1E6-E4E6-075B-3A1C-92F0E9FD67D4}"/>
              </a:ext>
            </a:extLst>
          </p:cNvPr>
          <p:cNvSpPr>
            <a:spLocks noGrp="1"/>
          </p:cNvSpPr>
          <p:nvPr>
            <p:ph type="sldNum" sz="quarter" idx="12"/>
          </p:nvPr>
        </p:nvSpPr>
        <p:spPr/>
        <p:txBody>
          <a:bodyPr/>
          <a:lstStyle/>
          <a:p>
            <a:fld id="{DD7265E5-6C46-3345-A0F9-A8AA7F4AC117}" type="slidenum">
              <a:rPr lang="en-TH" smtClean="0"/>
              <a:t>‹#›</a:t>
            </a:fld>
            <a:endParaRPr lang="en-TH"/>
          </a:p>
        </p:txBody>
      </p:sp>
    </p:spTree>
    <p:extLst>
      <p:ext uri="{BB962C8B-B14F-4D97-AF65-F5344CB8AC3E}">
        <p14:creationId xmlns:p14="http://schemas.microsoft.com/office/powerpoint/2010/main" val="3306215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5512-2BB1-CF2B-2A6E-A2B56972AF58}"/>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98259686-3F9D-7D9D-F965-DE0BE8BB5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E2441E4D-E42F-1253-56FF-CD4535C92679}"/>
              </a:ext>
            </a:extLst>
          </p:cNvPr>
          <p:cNvSpPr>
            <a:spLocks noGrp="1"/>
          </p:cNvSpPr>
          <p:nvPr>
            <p:ph type="dt" sz="half" idx="10"/>
          </p:nvPr>
        </p:nvSpPr>
        <p:spPr/>
        <p:txBody>
          <a:bodyPr/>
          <a:lstStyle/>
          <a:p>
            <a:fld id="{D9A428BE-208D-B74D-B753-8F78AA998A7C}" type="datetimeFigureOut">
              <a:rPr lang="en-TH" smtClean="0"/>
              <a:t>11/8/2024 R</a:t>
            </a:fld>
            <a:endParaRPr lang="en-TH"/>
          </a:p>
        </p:txBody>
      </p:sp>
      <p:sp>
        <p:nvSpPr>
          <p:cNvPr id="5" name="Footer Placeholder 4">
            <a:extLst>
              <a:ext uri="{FF2B5EF4-FFF2-40B4-BE49-F238E27FC236}">
                <a16:creationId xmlns:a16="http://schemas.microsoft.com/office/drawing/2014/main" id="{4357D481-EAFA-4EB5-0AB6-AF279E425F74}"/>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AC0D9D33-692E-588F-81CA-75828398078E}"/>
              </a:ext>
            </a:extLst>
          </p:cNvPr>
          <p:cNvSpPr>
            <a:spLocks noGrp="1"/>
          </p:cNvSpPr>
          <p:nvPr>
            <p:ph type="sldNum" sz="quarter" idx="12"/>
          </p:nvPr>
        </p:nvSpPr>
        <p:spPr/>
        <p:txBody>
          <a:bodyPr/>
          <a:lstStyle/>
          <a:p>
            <a:fld id="{DD7265E5-6C46-3345-A0F9-A8AA7F4AC117}" type="slidenum">
              <a:rPr lang="en-TH" smtClean="0"/>
              <a:t>‹#›</a:t>
            </a:fld>
            <a:endParaRPr lang="en-TH"/>
          </a:p>
        </p:txBody>
      </p:sp>
    </p:spTree>
    <p:extLst>
      <p:ext uri="{BB962C8B-B14F-4D97-AF65-F5344CB8AC3E}">
        <p14:creationId xmlns:p14="http://schemas.microsoft.com/office/powerpoint/2010/main" val="379391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7B50-B70F-9F17-05D4-3DB1DBC8B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H"/>
          </a:p>
        </p:txBody>
      </p:sp>
      <p:sp>
        <p:nvSpPr>
          <p:cNvPr id="3" name="Text Placeholder 2">
            <a:extLst>
              <a:ext uri="{FF2B5EF4-FFF2-40B4-BE49-F238E27FC236}">
                <a16:creationId xmlns:a16="http://schemas.microsoft.com/office/drawing/2014/main" id="{A00C9B36-D621-9CEC-8B11-F82D264312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194F98-B3E4-FAB0-0CF0-01DF272BFB9B}"/>
              </a:ext>
            </a:extLst>
          </p:cNvPr>
          <p:cNvSpPr>
            <a:spLocks noGrp="1"/>
          </p:cNvSpPr>
          <p:nvPr>
            <p:ph type="dt" sz="half" idx="10"/>
          </p:nvPr>
        </p:nvSpPr>
        <p:spPr/>
        <p:txBody>
          <a:bodyPr/>
          <a:lstStyle/>
          <a:p>
            <a:fld id="{D9A428BE-208D-B74D-B753-8F78AA998A7C}" type="datetimeFigureOut">
              <a:rPr lang="en-TH" smtClean="0"/>
              <a:t>11/8/2024 R</a:t>
            </a:fld>
            <a:endParaRPr lang="en-TH"/>
          </a:p>
        </p:txBody>
      </p:sp>
      <p:sp>
        <p:nvSpPr>
          <p:cNvPr id="5" name="Footer Placeholder 4">
            <a:extLst>
              <a:ext uri="{FF2B5EF4-FFF2-40B4-BE49-F238E27FC236}">
                <a16:creationId xmlns:a16="http://schemas.microsoft.com/office/drawing/2014/main" id="{8C4C855F-95EB-A7E7-72C3-181B9ECC773D}"/>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0F614E29-EDD9-7E61-CDD4-9CBB3C0DD1CB}"/>
              </a:ext>
            </a:extLst>
          </p:cNvPr>
          <p:cNvSpPr>
            <a:spLocks noGrp="1"/>
          </p:cNvSpPr>
          <p:nvPr>
            <p:ph type="sldNum" sz="quarter" idx="12"/>
          </p:nvPr>
        </p:nvSpPr>
        <p:spPr/>
        <p:txBody>
          <a:bodyPr/>
          <a:lstStyle/>
          <a:p>
            <a:fld id="{DD7265E5-6C46-3345-A0F9-A8AA7F4AC117}" type="slidenum">
              <a:rPr lang="en-TH" smtClean="0"/>
              <a:t>‹#›</a:t>
            </a:fld>
            <a:endParaRPr lang="en-TH"/>
          </a:p>
        </p:txBody>
      </p:sp>
    </p:spTree>
    <p:extLst>
      <p:ext uri="{BB962C8B-B14F-4D97-AF65-F5344CB8AC3E}">
        <p14:creationId xmlns:p14="http://schemas.microsoft.com/office/powerpoint/2010/main" val="1664842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3F12-E707-3F44-07C8-7CFA31A92D19}"/>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CA775D1E-BA4C-13A0-5E2C-1693F73DBC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Content Placeholder 3">
            <a:extLst>
              <a:ext uri="{FF2B5EF4-FFF2-40B4-BE49-F238E27FC236}">
                <a16:creationId xmlns:a16="http://schemas.microsoft.com/office/drawing/2014/main" id="{9499F499-2198-6B9D-31AE-6FF1222F5E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Date Placeholder 4">
            <a:extLst>
              <a:ext uri="{FF2B5EF4-FFF2-40B4-BE49-F238E27FC236}">
                <a16:creationId xmlns:a16="http://schemas.microsoft.com/office/drawing/2014/main" id="{698E2941-93E2-DA19-0098-F8F170FA6D90}"/>
              </a:ext>
            </a:extLst>
          </p:cNvPr>
          <p:cNvSpPr>
            <a:spLocks noGrp="1"/>
          </p:cNvSpPr>
          <p:nvPr>
            <p:ph type="dt" sz="half" idx="10"/>
          </p:nvPr>
        </p:nvSpPr>
        <p:spPr/>
        <p:txBody>
          <a:bodyPr/>
          <a:lstStyle/>
          <a:p>
            <a:fld id="{D9A428BE-208D-B74D-B753-8F78AA998A7C}" type="datetimeFigureOut">
              <a:rPr lang="en-TH" smtClean="0"/>
              <a:t>11/8/2024 R</a:t>
            </a:fld>
            <a:endParaRPr lang="en-TH"/>
          </a:p>
        </p:txBody>
      </p:sp>
      <p:sp>
        <p:nvSpPr>
          <p:cNvPr id="6" name="Footer Placeholder 5">
            <a:extLst>
              <a:ext uri="{FF2B5EF4-FFF2-40B4-BE49-F238E27FC236}">
                <a16:creationId xmlns:a16="http://schemas.microsoft.com/office/drawing/2014/main" id="{354DCAF8-F8E0-96DA-0A46-2B18C36F7449}"/>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684650FC-F5B1-44D5-0705-9986650BDA3C}"/>
              </a:ext>
            </a:extLst>
          </p:cNvPr>
          <p:cNvSpPr>
            <a:spLocks noGrp="1"/>
          </p:cNvSpPr>
          <p:nvPr>
            <p:ph type="sldNum" sz="quarter" idx="12"/>
          </p:nvPr>
        </p:nvSpPr>
        <p:spPr/>
        <p:txBody>
          <a:bodyPr/>
          <a:lstStyle/>
          <a:p>
            <a:fld id="{DD7265E5-6C46-3345-A0F9-A8AA7F4AC117}" type="slidenum">
              <a:rPr lang="en-TH" smtClean="0"/>
              <a:t>‹#›</a:t>
            </a:fld>
            <a:endParaRPr lang="en-TH"/>
          </a:p>
        </p:txBody>
      </p:sp>
    </p:spTree>
    <p:extLst>
      <p:ext uri="{BB962C8B-B14F-4D97-AF65-F5344CB8AC3E}">
        <p14:creationId xmlns:p14="http://schemas.microsoft.com/office/powerpoint/2010/main" val="2356551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28C8-E476-F04D-7C6B-9135132B22DB}"/>
              </a:ext>
            </a:extLst>
          </p:cNvPr>
          <p:cNvSpPr>
            <a:spLocks noGrp="1"/>
          </p:cNvSpPr>
          <p:nvPr>
            <p:ph type="title"/>
          </p:nvPr>
        </p:nvSpPr>
        <p:spPr>
          <a:xfrm>
            <a:off x="839788" y="365125"/>
            <a:ext cx="10515600" cy="1325563"/>
          </a:xfrm>
        </p:spPr>
        <p:txBody>
          <a:bodyPr/>
          <a:lstStyle/>
          <a:p>
            <a:r>
              <a:rPr lang="en-US"/>
              <a:t>Click to edit Master title style</a:t>
            </a:r>
            <a:endParaRPr lang="en-TH"/>
          </a:p>
        </p:txBody>
      </p:sp>
      <p:sp>
        <p:nvSpPr>
          <p:cNvPr id="3" name="Text Placeholder 2">
            <a:extLst>
              <a:ext uri="{FF2B5EF4-FFF2-40B4-BE49-F238E27FC236}">
                <a16:creationId xmlns:a16="http://schemas.microsoft.com/office/drawing/2014/main" id="{CE5D5087-415C-5889-9BFB-BA0C065E2F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E4E79C-7F54-FD74-F078-031276FF8B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Text Placeholder 4">
            <a:extLst>
              <a:ext uri="{FF2B5EF4-FFF2-40B4-BE49-F238E27FC236}">
                <a16:creationId xmlns:a16="http://schemas.microsoft.com/office/drawing/2014/main" id="{854B5AA4-2045-1BE6-23E3-0874886162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D75787-4DE3-9B7E-C401-8FD18ADF2E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7" name="Date Placeholder 6">
            <a:extLst>
              <a:ext uri="{FF2B5EF4-FFF2-40B4-BE49-F238E27FC236}">
                <a16:creationId xmlns:a16="http://schemas.microsoft.com/office/drawing/2014/main" id="{98847ABF-CB83-AC73-8990-4C5477C958A6}"/>
              </a:ext>
            </a:extLst>
          </p:cNvPr>
          <p:cNvSpPr>
            <a:spLocks noGrp="1"/>
          </p:cNvSpPr>
          <p:nvPr>
            <p:ph type="dt" sz="half" idx="10"/>
          </p:nvPr>
        </p:nvSpPr>
        <p:spPr/>
        <p:txBody>
          <a:bodyPr/>
          <a:lstStyle/>
          <a:p>
            <a:fld id="{D9A428BE-208D-B74D-B753-8F78AA998A7C}" type="datetimeFigureOut">
              <a:rPr lang="en-TH" smtClean="0"/>
              <a:t>11/8/2024 R</a:t>
            </a:fld>
            <a:endParaRPr lang="en-TH"/>
          </a:p>
        </p:txBody>
      </p:sp>
      <p:sp>
        <p:nvSpPr>
          <p:cNvPr id="8" name="Footer Placeholder 7">
            <a:extLst>
              <a:ext uri="{FF2B5EF4-FFF2-40B4-BE49-F238E27FC236}">
                <a16:creationId xmlns:a16="http://schemas.microsoft.com/office/drawing/2014/main" id="{015CF78B-6BAD-B9FD-5B2A-88BD8AEB53DD}"/>
              </a:ext>
            </a:extLst>
          </p:cNvPr>
          <p:cNvSpPr>
            <a:spLocks noGrp="1"/>
          </p:cNvSpPr>
          <p:nvPr>
            <p:ph type="ftr" sz="quarter" idx="11"/>
          </p:nvPr>
        </p:nvSpPr>
        <p:spPr/>
        <p:txBody>
          <a:bodyPr/>
          <a:lstStyle/>
          <a:p>
            <a:endParaRPr lang="en-TH"/>
          </a:p>
        </p:txBody>
      </p:sp>
      <p:sp>
        <p:nvSpPr>
          <p:cNvPr id="9" name="Slide Number Placeholder 8">
            <a:extLst>
              <a:ext uri="{FF2B5EF4-FFF2-40B4-BE49-F238E27FC236}">
                <a16:creationId xmlns:a16="http://schemas.microsoft.com/office/drawing/2014/main" id="{D59B7C67-DD8B-8286-2E12-06BAB3186156}"/>
              </a:ext>
            </a:extLst>
          </p:cNvPr>
          <p:cNvSpPr>
            <a:spLocks noGrp="1"/>
          </p:cNvSpPr>
          <p:nvPr>
            <p:ph type="sldNum" sz="quarter" idx="12"/>
          </p:nvPr>
        </p:nvSpPr>
        <p:spPr/>
        <p:txBody>
          <a:bodyPr/>
          <a:lstStyle/>
          <a:p>
            <a:fld id="{DD7265E5-6C46-3345-A0F9-A8AA7F4AC117}" type="slidenum">
              <a:rPr lang="en-TH" smtClean="0"/>
              <a:t>‹#›</a:t>
            </a:fld>
            <a:endParaRPr lang="en-TH"/>
          </a:p>
        </p:txBody>
      </p:sp>
    </p:spTree>
    <p:extLst>
      <p:ext uri="{BB962C8B-B14F-4D97-AF65-F5344CB8AC3E}">
        <p14:creationId xmlns:p14="http://schemas.microsoft.com/office/powerpoint/2010/main" val="3636733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989B7-BD1B-87B2-A6D6-12460B088053}"/>
              </a:ext>
            </a:extLst>
          </p:cNvPr>
          <p:cNvSpPr>
            <a:spLocks noGrp="1"/>
          </p:cNvSpPr>
          <p:nvPr>
            <p:ph type="title"/>
          </p:nvPr>
        </p:nvSpPr>
        <p:spPr/>
        <p:txBody>
          <a:bodyPr/>
          <a:lstStyle/>
          <a:p>
            <a:r>
              <a:rPr lang="en-US"/>
              <a:t>Click to edit Master title style</a:t>
            </a:r>
            <a:endParaRPr lang="en-TH"/>
          </a:p>
        </p:txBody>
      </p:sp>
      <p:sp>
        <p:nvSpPr>
          <p:cNvPr id="3" name="Date Placeholder 2">
            <a:extLst>
              <a:ext uri="{FF2B5EF4-FFF2-40B4-BE49-F238E27FC236}">
                <a16:creationId xmlns:a16="http://schemas.microsoft.com/office/drawing/2014/main" id="{955185B6-B3DC-CEB3-3C70-22F2ECFBCFB2}"/>
              </a:ext>
            </a:extLst>
          </p:cNvPr>
          <p:cNvSpPr>
            <a:spLocks noGrp="1"/>
          </p:cNvSpPr>
          <p:nvPr>
            <p:ph type="dt" sz="half" idx="10"/>
          </p:nvPr>
        </p:nvSpPr>
        <p:spPr/>
        <p:txBody>
          <a:bodyPr/>
          <a:lstStyle/>
          <a:p>
            <a:fld id="{D9A428BE-208D-B74D-B753-8F78AA998A7C}" type="datetimeFigureOut">
              <a:rPr lang="en-TH" smtClean="0"/>
              <a:t>11/8/2024 R</a:t>
            </a:fld>
            <a:endParaRPr lang="en-TH"/>
          </a:p>
        </p:txBody>
      </p:sp>
      <p:sp>
        <p:nvSpPr>
          <p:cNvPr id="4" name="Footer Placeholder 3">
            <a:extLst>
              <a:ext uri="{FF2B5EF4-FFF2-40B4-BE49-F238E27FC236}">
                <a16:creationId xmlns:a16="http://schemas.microsoft.com/office/drawing/2014/main" id="{B874F490-4905-63FE-8030-9AF2C80B8ABF}"/>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CE8E620C-939B-03F8-E940-9E094EDF5E89}"/>
              </a:ext>
            </a:extLst>
          </p:cNvPr>
          <p:cNvSpPr>
            <a:spLocks noGrp="1"/>
          </p:cNvSpPr>
          <p:nvPr>
            <p:ph type="sldNum" sz="quarter" idx="12"/>
          </p:nvPr>
        </p:nvSpPr>
        <p:spPr/>
        <p:txBody>
          <a:bodyPr/>
          <a:lstStyle/>
          <a:p>
            <a:fld id="{DD7265E5-6C46-3345-A0F9-A8AA7F4AC117}" type="slidenum">
              <a:rPr lang="en-TH" smtClean="0"/>
              <a:t>‹#›</a:t>
            </a:fld>
            <a:endParaRPr lang="en-TH"/>
          </a:p>
        </p:txBody>
      </p:sp>
    </p:spTree>
    <p:extLst>
      <p:ext uri="{BB962C8B-B14F-4D97-AF65-F5344CB8AC3E}">
        <p14:creationId xmlns:p14="http://schemas.microsoft.com/office/powerpoint/2010/main" val="2196841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F773F-DEF2-0E2B-A5BF-A70D055C202A}"/>
              </a:ext>
            </a:extLst>
          </p:cNvPr>
          <p:cNvSpPr>
            <a:spLocks noGrp="1"/>
          </p:cNvSpPr>
          <p:nvPr>
            <p:ph type="dt" sz="half" idx="10"/>
          </p:nvPr>
        </p:nvSpPr>
        <p:spPr/>
        <p:txBody>
          <a:bodyPr/>
          <a:lstStyle/>
          <a:p>
            <a:fld id="{D9A428BE-208D-B74D-B753-8F78AA998A7C}" type="datetimeFigureOut">
              <a:rPr lang="en-TH" smtClean="0"/>
              <a:t>11/8/2024 R</a:t>
            </a:fld>
            <a:endParaRPr lang="en-TH"/>
          </a:p>
        </p:txBody>
      </p:sp>
      <p:sp>
        <p:nvSpPr>
          <p:cNvPr id="3" name="Footer Placeholder 2">
            <a:extLst>
              <a:ext uri="{FF2B5EF4-FFF2-40B4-BE49-F238E27FC236}">
                <a16:creationId xmlns:a16="http://schemas.microsoft.com/office/drawing/2014/main" id="{F648BDD1-64F8-4999-DF11-11504C15EA82}"/>
              </a:ext>
            </a:extLst>
          </p:cNvPr>
          <p:cNvSpPr>
            <a:spLocks noGrp="1"/>
          </p:cNvSpPr>
          <p:nvPr>
            <p:ph type="ftr" sz="quarter" idx="11"/>
          </p:nvPr>
        </p:nvSpPr>
        <p:spPr/>
        <p:txBody>
          <a:bodyPr/>
          <a:lstStyle/>
          <a:p>
            <a:endParaRPr lang="en-TH"/>
          </a:p>
        </p:txBody>
      </p:sp>
      <p:sp>
        <p:nvSpPr>
          <p:cNvPr id="4" name="Slide Number Placeholder 3">
            <a:extLst>
              <a:ext uri="{FF2B5EF4-FFF2-40B4-BE49-F238E27FC236}">
                <a16:creationId xmlns:a16="http://schemas.microsoft.com/office/drawing/2014/main" id="{FB00A60D-DCC7-0912-55FE-09535BE4C313}"/>
              </a:ext>
            </a:extLst>
          </p:cNvPr>
          <p:cNvSpPr>
            <a:spLocks noGrp="1"/>
          </p:cNvSpPr>
          <p:nvPr>
            <p:ph type="sldNum" sz="quarter" idx="12"/>
          </p:nvPr>
        </p:nvSpPr>
        <p:spPr/>
        <p:txBody>
          <a:bodyPr/>
          <a:lstStyle/>
          <a:p>
            <a:fld id="{DD7265E5-6C46-3345-A0F9-A8AA7F4AC117}" type="slidenum">
              <a:rPr lang="en-TH" smtClean="0"/>
              <a:t>‹#›</a:t>
            </a:fld>
            <a:endParaRPr lang="en-TH"/>
          </a:p>
        </p:txBody>
      </p:sp>
    </p:spTree>
    <p:extLst>
      <p:ext uri="{BB962C8B-B14F-4D97-AF65-F5344CB8AC3E}">
        <p14:creationId xmlns:p14="http://schemas.microsoft.com/office/powerpoint/2010/main" val="4039028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007F-93F4-6C83-F511-10B3533E9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Content Placeholder 2">
            <a:extLst>
              <a:ext uri="{FF2B5EF4-FFF2-40B4-BE49-F238E27FC236}">
                <a16:creationId xmlns:a16="http://schemas.microsoft.com/office/drawing/2014/main" id="{686B6700-A2DC-311F-E84B-A3010222EA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Text Placeholder 3">
            <a:extLst>
              <a:ext uri="{FF2B5EF4-FFF2-40B4-BE49-F238E27FC236}">
                <a16:creationId xmlns:a16="http://schemas.microsoft.com/office/drawing/2014/main" id="{78E8FAA8-E37B-D012-FB16-39D74FA10C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D532A2-6EF7-1483-1127-87173A2D2CC0}"/>
              </a:ext>
            </a:extLst>
          </p:cNvPr>
          <p:cNvSpPr>
            <a:spLocks noGrp="1"/>
          </p:cNvSpPr>
          <p:nvPr>
            <p:ph type="dt" sz="half" idx="10"/>
          </p:nvPr>
        </p:nvSpPr>
        <p:spPr/>
        <p:txBody>
          <a:bodyPr/>
          <a:lstStyle/>
          <a:p>
            <a:fld id="{D9A428BE-208D-B74D-B753-8F78AA998A7C}" type="datetimeFigureOut">
              <a:rPr lang="en-TH" smtClean="0"/>
              <a:t>11/8/2024 R</a:t>
            </a:fld>
            <a:endParaRPr lang="en-TH"/>
          </a:p>
        </p:txBody>
      </p:sp>
      <p:sp>
        <p:nvSpPr>
          <p:cNvPr id="6" name="Footer Placeholder 5">
            <a:extLst>
              <a:ext uri="{FF2B5EF4-FFF2-40B4-BE49-F238E27FC236}">
                <a16:creationId xmlns:a16="http://schemas.microsoft.com/office/drawing/2014/main" id="{7E34A0A4-B355-1E3D-4244-2F573E8B17D4}"/>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9B0602D4-89DD-DDD1-364D-FFF86E2C1639}"/>
              </a:ext>
            </a:extLst>
          </p:cNvPr>
          <p:cNvSpPr>
            <a:spLocks noGrp="1"/>
          </p:cNvSpPr>
          <p:nvPr>
            <p:ph type="sldNum" sz="quarter" idx="12"/>
          </p:nvPr>
        </p:nvSpPr>
        <p:spPr/>
        <p:txBody>
          <a:bodyPr/>
          <a:lstStyle/>
          <a:p>
            <a:fld id="{DD7265E5-6C46-3345-A0F9-A8AA7F4AC117}" type="slidenum">
              <a:rPr lang="en-TH" smtClean="0"/>
              <a:t>‹#›</a:t>
            </a:fld>
            <a:endParaRPr lang="en-TH"/>
          </a:p>
        </p:txBody>
      </p:sp>
    </p:spTree>
    <p:extLst>
      <p:ext uri="{BB962C8B-B14F-4D97-AF65-F5344CB8AC3E}">
        <p14:creationId xmlns:p14="http://schemas.microsoft.com/office/powerpoint/2010/main" val="1850418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7E94E-BFA0-388A-EF42-A7ACC2F879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Picture Placeholder 2">
            <a:extLst>
              <a:ext uri="{FF2B5EF4-FFF2-40B4-BE49-F238E27FC236}">
                <a16:creationId xmlns:a16="http://schemas.microsoft.com/office/drawing/2014/main" id="{2145B675-6516-28CA-9047-745169C986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H"/>
          </a:p>
        </p:txBody>
      </p:sp>
      <p:sp>
        <p:nvSpPr>
          <p:cNvPr id="4" name="Text Placeholder 3">
            <a:extLst>
              <a:ext uri="{FF2B5EF4-FFF2-40B4-BE49-F238E27FC236}">
                <a16:creationId xmlns:a16="http://schemas.microsoft.com/office/drawing/2014/main" id="{CF98D54A-F7AD-18E0-53B8-FC1D60EF29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29D7A5-A5FB-1BF9-154C-9F616036D221}"/>
              </a:ext>
            </a:extLst>
          </p:cNvPr>
          <p:cNvSpPr>
            <a:spLocks noGrp="1"/>
          </p:cNvSpPr>
          <p:nvPr>
            <p:ph type="dt" sz="half" idx="10"/>
          </p:nvPr>
        </p:nvSpPr>
        <p:spPr/>
        <p:txBody>
          <a:bodyPr/>
          <a:lstStyle/>
          <a:p>
            <a:fld id="{D9A428BE-208D-B74D-B753-8F78AA998A7C}" type="datetimeFigureOut">
              <a:rPr lang="en-TH" smtClean="0"/>
              <a:t>11/8/2024 R</a:t>
            </a:fld>
            <a:endParaRPr lang="en-TH"/>
          </a:p>
        </p:txBody>
      </p:sp>
      <p:sp>
        <p:nvSpPr>
          <p:cNvPr id="6" name="Footer Placeholder 5">
            <a:extLst>
              <a:ext uri="{FF2B5EF4-FFF2-40B4-BE49-F238E27FC236}">
                <a16:creationId xmlns:a16="http://schemas.microsoft.com/office/drawing/2014/main" id="{2DD68068-8DB8-A55F-7AC5-3684898C2433}"/>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18B9BEFA-07C2-5F5F-ED6F-4A89ABA163FA}"/>
              </a:ext>
            </a:extLst>
          </p:cNvPr>
          <p:cNvSpPr>
            <a:spLocks noGrp="1"/>
          </p:cNvSpPr>
          <p:nvPr>
            <p:ph type="sldNum" sz="quarter" idx="12"/>
          </p:nvPr>
        </p:nvSpPr>
        <p:spPr/>
        <p:txBody>
          <a:bodyPr/>
          <a:lstStyle/>
          <a:p>
            <a:fld id="{DD7265E5-6C46-3345-A0F9-A8AA7F4AC117}" type="slidenum">
              <a:rPr lang="en-TH" smtClean="0"/>
              <a:t>‹#›</a:t>
            </a:fld>
            <a:endParaRPr lang="en-TH"/>
          </a:p>
        </p:txBody>
      </p:sp>
    </p:spTree>
    <p:extLst>
      <p:ext uri="{BB962C8B-B14F-4D97-AF65-F5344CB8AC3E}">
        <p14:creationId xmlns:p14="http://schemas.microsoft.com/office/powerpoint/2010/main" val="351523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E3A78C-5319-64AA-BC05-C40A3BE74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H"/>
          </a:p>
        </p:txBody>
      </p:sp>
      <p:sp>
        <p:nvSpPr>
          <p:cNvPr id="3" name="Text Placeholder 2">
            <a:extLst>
              <a:ext uri="{FF2B5EF4-FFF2-40B4-BE49-F238E27FC236}">
                <a16:creationId xmlns:a16="http://schemas.microsoft.com/office/drawing/2014/main" id="{887F94D8-8AF7-727B-8DD3-48B92035A8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8402DACA-D27F-5F01-74B1-69C0BF3B25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A428BE-208D-B74D-B753-8F78AA998A7C}" type="datetimeFigureOut">
              <a:rPr lang="en-TH" smtClean="0"/>
              <a:t>11/8/2024 R</a:t>
            </a:fld>
            <a:endParaRPr lang="en-TH"/>
          </a:p>
        </p:txBody>
      </p:sp>
      <p:sp>
        <p:nvSpPr>
          <p:cNvPr id="5" name="Footer Placeholder 4">
            <a:extLst>
              <a:ext uri="{FF2B5EF4-FFF2-40B4-BE49-F238E27FC236}">
                <a16:creationId xmlns:a16="http://schemas.microsoft.com/office/drawing/2014/main" id="{922CE2F7-E47B-A58A-0447-F6DDCFC6C2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H"/>
          </a:p>
        </p:txBody>
      </p:sp>
      <p:sp>
        <p:nvSpPr>
          <p:cNvPr id="6" name="Slide Number Placeholder 5">
            <a:extLst>
              <a:ext uri="{FF2B5EF4-FFF2-40B4-BE49-F238E27FC236}">
                <a16:creationId xmlns:a16="http://schemas.microsoft.com/office/drawing/2014/main" id="{A69FE8BC-F4DF-C01C-10A5-B853221F62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265E5-6C46-3345-A0F9-A8AA7F4AC117}" type="slidenum">
              <a:rPr lang="en-TH" smtClean="0"/>
              <a:t>‹#›</a:t>
            </a:fld>
            <a:endParaRPr lang="en-TH"/>
          </a:p>
        </p:txBody>
      </p:sp>
    </p:spTree>
    <p:extLst>
      <p:ext uri="{BB962C8B-B14F-4D97-AF65-F5344CB8AC3E}">
        <p14:creationId xmlns:p14="http://schemas.microsoft.com/office/powerpoint/2010/main" val="2136789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jpe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jpe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9.jpeg"/><Relationship Id="rId7"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9.jpeg"/><Relationship Id="rId7"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jpe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A63B9B9C-FB1E-7A33-5CD0-ED5F3F7433F0}"/>
              </a:ext>
            </a:extLst>
          </p:cNvPr>
          <p:cNvGrpSpPr/>
          <p:nvPr/>
        </p:nvGrpSpPr>
        <p:grpSpPr>
          <a:xfrm>
            <a:off x="1485462" y="1519587"/>
            <a:ext cx="2578455" cy="979228"/>
            <a:chOff x="1378424" y="2449772"/>
            <a:chExt cx="2578455" cy="979228"/>
          </a:xfrm>
        </p:grpSpPr>
        <p:sp>
          <p:nvSpPr>
            <p:cNvPr id="56" name="Title 1">
              <a:extLst>
                <a:ext uri="{FF2B5EF4-FFF2-40B4-BE49-F238E27FC236}">
                  <a16:creationId xmlns:a16="http://schemas.microsoft.com/office/drawing/2014/main" id="{AA790B40-8685-BEEE-49FF-BC042D8AB07A}"/>
                </a:ext>
              </a:extLst>
            </p:cNvPr>
            <p:cNvSpPr txBox="1">
              <a:spLocks/>
            </p:cNvSpPr>
            <p:nvPr/>
          </p:nvSpPr>
          <p:spPr>
            <a:xfrm>
              <a:off x="1378424" y="2449773"/>
              <a:ext cx="515691" cy="979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atin typeface="SF Pro Semibold" pitchFamily="2" charset="0"/>
                  <a:ea typeface="SF Pro Semibold" pitchFamily="2" charset="0"/>
                  <a:cs typeface="SF Pro Semibold" pitchFamily="2" charset="0"/>
                </a:rPr>
                <a:t>A</a:t>
              </a:r>
              <a:endParaRPr lang="en-US" dirty="0">
                <a:latin typeface="SF Pro Semibold" pitchFamily="2" charset="0"/>
                <a:ea typeface="SF Pro Semibold" pitchFamily="2" charset="0"/>
                <a:cs typeface="SF Pro Semibold" pitchFamily="2" charset="0"/>
              </a:endParaRPr>
            </a:p>
          </p:txBody>
        </p:sp>
        <p:sp>
          <p:nvSpPr>
            <p:cNvPr id="57" name="Title 1">
              <a:extLst>
                <a:ext uri="{FF2B5EF4-FFF2-40B4-BE49-F238E27FC236}">
                  <a16:creationId xmlns:a16="http://schemas.microsoft.com/office/drawing/2014/main" id="{636F038E-7F80-DA9C-BB13-6329AC01A416}"/>
                </a:ext>
              </a:extLst>
            </p:cNvPr>
            <p:cNvSpPr txBox="1">
              <a:spLocks/>
            </p:cNvSpPr>
            <p:nvPr/>
          </p:nvSpPr>
          <p:spPr>
            <a:xfrm>
              <a:off x="1894115" y="2449772"/>
              <a:ext cx="515691" cy="979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E</a:t>
              </a:r>
            </a:p>
          </p:txBody>
        </p:sp>
        <p:sp>
          <p:nvSpPr>
            <p:cNvPr id="58" name="Title 1">
              <a:extLst>
                <a:ext uri="{FF2B5EF4-FFF2-40B4-BE49-F238E27FC236}">
                  <a16:creationId xmlns:a16="http://schemas.microsoft.com/office/drawing/2014/main" id="{7060E211-16AB-8441-BE36-099A04733DCC}"/>
                </a:ext>
              </a:extLst>
            </p:cNvPr>
            <p:cNvSpPr txBox="1">
              <a:spLocks/>
            </p:cNvSpPr>
            <p:nvPr/>
          </p:nvSpPr>
          <p:spPr>
            <a:xfrm>
              <a:off x="2409806" y="2449772"/>
              <a:ext cx="515691" cy="979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T</a:t>
              </a:r>
            </a:p>
          </p:txBody>
        </p:sp>
        <p:sp>
          <p:nvSpPr>
            <p:cNvPr id="59" name="Title 1">
              <a:extLst>
                <a:ext uri="{FF2B5EF4-FFF2-40B4-BE49-F238E27FC236}">
                  <a16:creationId xmlns:a16="http://schemas.microsoft.com/office/drawing/2014/main" id="{A797DFF6-7478-BCBB-D5EB-2A52D9606242}"/>
                </a:ext>
              </a:extLst>
            </p:cNvPr>
            <p:cNvSpPr txBox="1">
              <a:spLocks/>
            </p:cNvSpPr>
            <p:nvPr/>
          </p:nvSpPr>
          <p:spPr>
            <a:xfrm>
              <a:off x="2925497" y="2449772"/>
              <a:ext cx="515691" cy="979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T</a:t>
              </a:r>
            </a:p>
          </p:txBody>
        </p:sp>
        <p:sp>
          <p:nvSpPr>
            <p:cNvPr id="60" name="Title 1">
              <a:extLst>
                <a:ext uri="{FF2B5EF4-FFF2-40B4-BE49-F238E27FC236}">
                  <a16:creationId xmlns:a16="http://schemas.microsoft.com/office/drawing/2014/main" id="{9AC8ADE2-42FF-B5BB-64D5-BCD05F27C360}"/>
                </a:ext>
              </a:extLst>
            </p:cNvPr>
            <p:cNvSpPr txBox="1">
              <a:spLocks/>
            </p:cNvSpPr>
            <p:nvPr/>
          </p:nvSpPr>
          <p:spPr>
            <a:xfrm>
              <a:off x="3441188" y="2449772"/>
              <a:ext cx="515691" cy="979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A</a:t>
              </a:r>
            </a:p>
          </p:txBody>
        </p:sp>
      </p:grpSp>
      <p:sp>
        <p:nvSpPr>
          <p:cNvPr id="34" name="Title 1">
            <a:extLst>
              <a:ext uri="{FF2B5EF4-FFF2-40B4-BE49-F238E27FC236}">
                <a16:creationId xmlns:a16="http://schemas.microsoft.com/office/drawing/2014/main" id="{0775BE7D-8684-F713-46D9-1D7A219A45F8}"/>
              </a:ext>
            </a:extLst>
          </p:cNvPr>
          <p:cNvSpPr txBox="1">
            <a:spLocks/>
          </p:cNvSpPr>
          <p:nvPr/>
        </p:nvSpPr>
        <p:spPr>
          <a:xfrm>
            <a:off x="1433021" y="1715895"/>
            <a:ext cx="619059" cy="78419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A </a:t>
            </a:r>
          </a:p>
        </p:txBody>
      </p:sp>
      <p:sp>
        <p:nvSpPr>
          <p:cNvPr id="35" name="Title 1">
            <a:extLst>
              <a:ext uri="{FF2B5EF4-FFF2-40B4-BE49-F238E27FC236}">
                <a16:creationId xmlns:a16="http://schemas.microsoft.com/office/drawing/2014/main" id="{CABC245C-A72A-3380-01D9-607D0F4E1978}"/>
              </a:ext>
            </a:extLst>
          </p:cNvPr>
          <p:cNvSpPr txBox="1">
            <a:spLocks/>
          </p:cNvSpPr>
          <p:nvPr/>
        </p:nvSpPr>
        <p:spPr>
          <a:xfrm>
            <a:off x="2038782" y="1616971"/>
            <a:ext cx="434074" cy="8842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E</a:t>
            </a:r>
          </a:p>
        </p:txBody>
      </p:sp>
      <p:sp>
        <p:nvSpPr>
          <p:cNvPr id="36" name="Title 1">
            <a:extLst>
              <a:ext uri="{FF2B5EF4-FFF2-40B4-BE49-F238E27FC236}">
                <a16:creationId xmlns:a16="http://schemas.microsoft.com/office/drawing/2014/main" id="{E513772B-76A4-F81F-78F9-FE2F980476F0}"/>
              </a:ext>
            </a:extLst>
          </p:cNvPr>
          <p:cNvSpPr txBox="1">
            <a:spLocks/>
          </p:cNvSpPr>
          <p:nvPr/>
        </p:nvSpPr>
        <p:spPr>
          <a:xfrm>
            <a:off x="2502220" y="1643112"/>
            <a:ext cx="544694" cy="85305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T</a:t>
            </a:r>
          </a:p>
        </p:txBody>
      </p:sp>
      <p:sp>
        <p:nvSpPr>
          <p:cNvPr id="37" name="Title 1">
            <a:extLst>
              <a:ext uri="{FF2B5EF4-FFF2-40B4-BE49-F238E27FC236}">
                <a16:creationId xmlns:a16="http://schemas.microsoft.com/office/drawing/2014/main" id="{CEF77088-8F57-0439-54FE-3C2187E096E5}"/>
              </a:ext>
            </a:extLst>
          </p:cNvPr>
          <p:cNvSpPr txBox="1">
            <a:spLocks/>
          </p:cNvSpPr>
          <p:nvPr/>
        </p:nvSpPr>
        <p:spPr>
          <a:xfrm>
            <a:off x="3014163" y="1645682"/>
            <a:ext cx="544694" cy="8530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T</a:t>
            </a:r>
          </a:p>
        </p:txBody>
      </p:sp>
      <p:sp>
        <p:nvSpPr>
          <p:cNvPr id="38" name="Title 1">
            <a:extLst>
              <a:ext uri="{FF2B5EF4-FFF2-40B4-BE49-F238E27FC236}">
                <a16:creationId xmlns:a16="http://schemas.microsoft.com/office/drawing/2014/main" id="{3B217014-2074-3BA2-809E-2DEA65261B2C}"/>
              </a:ext>
            </a:extLst>
          </p:cNvPr>
          <p:cNvSpPr txBox="1">
            <a:spLocks/>
          </p:cNvSpPr>
          <p:nvPr/>
        </p:nvSpPr>
        <p:spPr>
          <a:xfrm>
            <a:off x="3534214" y="1641575"/>
            <a:ext cx="544694" cy="8581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A</a:t>
            </a:r>
          </a:p>
        </p:txBody>
      </p:sp>
      <p:sp>
        <p:nvSpPr>
          <p:cNvPr id="42" name="Subtitle 2">
            <a:extLst>
              <a:ext uri="{FF2B5EF4-FFF2-40B4-BE49-F238E27FC236}">
                <a16:creationId xmlns:a16="http://schemas.microsoft.com/office/drawing/2014/main" id="{F2EC541C-E165-4704-4507-AC48FE909091}"/>
              </a:ext>
            </a:extLst>
          </p:cNvPr>
          <p:cNvSpPr>
            <a:spLocks noGrp="1"/>
          </p:cNvSpPr>
          <p:nvPr>
            <p:ph type="subTitle" idx="1"/>
          </p:nvPr>
        </p:nvSpPr>
        <p:spPr>
          <a:xfrm>
            <a:off x="1485462" y="4146867"/>
            <a:ext cx="9144000" cy="1655762"/>
          </a:xfrm>
        </p:spPr>
        <p:txBody>
          <a:bodyPr/>
          <a:lstStyle/>
          <a:p>
            <a:pPr algn="l"/>
            <a:r>
              <a:rPr lang="th-TH" dirty="0" err="1">
                <a:latin typeface="SF Pro Semibold" pitchFamily="2" charset="0"/>
                <a:ea typeface="SF Pro Semibold" pitchFamily="2" charset="0"/>
                <a:cs typeface="SF Pro Semibold" pitchFamily="2" charset="0"/>
              </a:rPr>
              <a:t>Sorn</a:t>
            </a:r>
            <a:r>
              <a:rPr lang="th-TH" dirty="0">
                <a:latin typeface="SF Pro Semibold" pitchFamily="2" charset="0"/>
                <a:ea typeface="SF Pro Semibold" pitchFamily="2" charset="0"/>
                <a:cs typeface="SF Pro Semibold" pitchFamily="2" charset="0"/>
              </a:rPr>
              <a:t> </a:t>
            </a:r>
            <a:r>
              <a:rPr lang="th-TH" dirty="0" err="1">
                <a:latin typeface="SF Pro Semibold" pitchFamily="2" charset="0"/>
                <a:ea typeface="SF Pro Semibold" pitchFamily="2" charset="0"/>
                <a:cs typeface="SF Pro Semibold" pitchFamily="2" charset="0"/>
              </a:rPr>
              <a:t>Chottananurak</a:t>
            </a:r>
            <a:endParaRPr lang="en-US" dirty="0">
              <a:latin typeface="SF Pro Semibold" pitchFamily="2" charset="0"/>
              <a:ea typeface="SF Pro Semibold" pitchFamily="2" charset="0"/>
              <a:cs typeface="SF Pro Semibold" pitchFamily="2" charset="0"/>
            </a:endParaRPr>
          </a:p>
          <a:p>
            <a:pPr algn="l"/>
            <a:r>
              <a:rPr lang="en-US" dirty="0">
                <a:latin typeface="SF Pro Semibold" pitchFamily="2" charset="0"/>
                <a:ea typeface="SF Pro Semibold" pitchFamily="2" charset="0"/>
                <a:cs typeface="SF Pro Semibold" pitchFamily="2" charset="0"/>
              </a:rPr>
              <a:t>Mentored by </a:t>
            </a:r>
            <a:r>
              <a:rPr lang="en-US" dirty="0" err="1">
                <a:latin typeface="SF Pro Semibold" pitchFamily="2" charset="0"/>
                <a:ea typeface="SF Pro Semibold" pitchFamily="2" charset="0"/>
                <a:cs typeface="SF Pro Semibold" pitchFamily="2" charset="0"/>
              </a:rPr>
              <a:t>Taeckyung</a:t>
            </a:r>
            <a:r>
              <a:rPr lang="en-US" dirty="0">
                <a:latin typeface="SF Pro Semibold" pitchFamily="2" charset="0"/>
                <a:ea typeface="SF Pro Semibold" pitchFamily="2" charset="0"/>
                <a:cs typeface="SF Pro Semibold" pitchFamily="2" charset="0"/>
              </a:rPr>
              <a:t> Lee, Sung-Ju Lee</a:t>
            </a:r>
            <a:endParaRPr lang="en-TH"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2035301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EFE922-3300-F8BE-C10F-D27EE44D89B0}"/>
              </a:ext>
            </a:extLst>
          </p:cNvPr>
          <p:cNvPicPr>
            <a:picLocks noChangeAspect="1"/>
          </p:cNvPicPr>
          <p:nvPr/>
        </p:nvPicPr>
        <p:blipFill rotWithShape="1">
          <a:blip r:embed="rId3"/>
          <a:srcRect l="1478" t="45880" r="2884" b="6061"/>
          <a:stretch/>
        </p:blipFill>
        <p:spPr>
          <a:xfrm>
            <a:off x="1079430" y="1898235"/>
            <a:ext cx="10033139" cy="2407699"/>
          </a:xfrm>
          <a:prstGeom prst="rect">
            <a:avLst/>
          </a:prstGeom>
        </p:spPr>
      </p:pic>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4"/>
          <a:stretch>
            <a:fillRect/>
          </a:stretch>
        </p:blipFill>
        <p:spPr>
          <a:xfrm>
            <a:off x="838200" y="2558880"/>
            <a:ext cx="2491812" cy="1306760"/>
          </a:xfrm>
          <a:prstGeom prst="rect">
            <a:avLst/>
          </a:prstGeom>
        </p:spPr>
      </p:pic>
      <p:pic>
        <p:nvPicPr>
          <p:cNvPr id="10"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D5BB4996-CCD4-40F8-33B5-12931D71D59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5" y="432167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20,000+ Free Vehicle &amp; Car Images - Pixabay">
            <a:extLst>
              <a:ext uri="{FF2B5EF4-FFF2-40B4-BE49-F238E27FC236}">
                <a16:creationId xmlns:a16="http://schemas.microsoft.com/office/drawing/2014/main" id="{D0D2F669-E64C-E43B-A2D0-99311D8950E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4823" y="432167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E06BC9A-ACC6-EDD4-21C0-4874FBEDB232}"/>
              </a:ext>
            </a:extLst>
          </p:cNvPr>
          <p:cNvPicPr>
            <a:picLocks noChangeAspect="1"/>
          </p:cNvPicPr>
          <p:nvPr/>
        </p:nvPicPr>
        <p:blipFill rotWithShape="1">
          <a:blip r:embed="rId3"/>
          <a:srcRect l="52434" t="20009" r="25376" b="64106"/>
          <a:stretch/>
        </p:blipFill>
        <p:spPr>
          <a:xfrm>
            <a:off x="6195706" y="1402113"/>
            <a:ext cx="1768064" cy="604425"/>
          </a:xfrm>
          <a:prstGeom prst="rect">
            <a:avLst/>
          </a:prstGeom>
        </p:spPr>
      </p:pic>
      <p:pic>
        <p:nvPicPr>
          <p:cNvPr id="15" name="Picture 14">
            <a:extLst>
              <a:ext uri="{FF2B5EF4-FFF2-40B4-BE49-F238E27FC236}">
                <a16:creationId xmlns:a16="http://schemas.microsoft.com/office/drawing/2014/main" id="{B5DFB2D2-CE5F-3C4C-91F7-A3E26539BDCF}"/>
              </a:ext>
            </a:extLst>
          </p:cNvPr>
          <p:cNvPicPr>
            <a:picLocks noChangeAspect="1"/>
          </p:cNvPicPr>
          <p:nvPr/>
        </p:nvPicPr>
        <p:blipFill rotWithShape="1">
          <a:blip r:embed="rId3"/>
          <a:srcRect l="33515" t="7518" r="47498" b="74739"/>
          <a:stretch/>
        </p:blipFill>
        <p:spPr>
          <a:xfrm>
            <a:off x="4345069" y="1402113"/>
            <a:ext cx="1619270" cy="722618"/>
          </a:xfrm>
          <a:prstGeom prst="rect">
            <a:avLst/>
          </a:prstGeom>
        </p:spPr>
      </p:pic>
      <p:pic>
        <p:nvPicPr>
          <p:cNvPr id="17" name="Picture 16">
            <a:extLst>
              <a:ext uri="{FF2B5EF4-FFF2-40B4-BE49-F238E27FC236}">
                <a16:creationId xmlns:a16="http://schemas.microsoft.com/office/drawing/2014/main" id="{C3A9E688-32B1-1BF0-CB84-1CDCC0F2876E}"/>
              </a:ext>
            </a:extLst>
          </p:cNvPr>
          <p:cNvPicPr>
            <a:picLocks noChangeAspect="1"/>
          </p:cNvPicPr>
          <p:nvPr/>
        </p:nvPicPr>
        <p:blipFill rotWithShape="1">
          <a:blip r:embed="rId3"/>
          <a:srcRect l="33515" t="7518" r="47498" b="74739"/>
          <a:stretch/>
        </p:blipFill>
        <p:spPr>
          <a:xfrm>
            <a:off x="8420343" y="1402113"/>
            <a:ext cx="1619270" cy="722618"/>
          </a:xfrm>
          <a:prstGeom prst="rect">
            <a:avLst/>
          </a:prstGeom>
        </p:spPr>
      </p:pic>
      <p:sp>
        <p:nvSpPr>
          <p:cNvPr id="5" name="Rounded Rectangle 4">
            <a:extLst>
              <a:ext uri="{FF2B5EF4-FFF2-40B4-BE49-F238E27FC236}">
                <a16:creationId xmlns:a16="http://schemas.microsoft.com/office/drawing/2014/main" id="{A7B9818A-DDE6-3B1B-1C25-92C53EAA3FE5}"/>
              </a:ext>
            </a:extLst>
          </p:cNvPr>
          <p:cNvSpPr/>
          <p:nvPr/>
        </p:nvSpPr>
        <p:spPr>
          <a:xfrm>
            <a:off x="1585593" y="1898235"/>
            <a:ext cx="998581" cy="545739"/>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2" name="Rounded Rectangle 1">
            <a:extLst>
              <a:ext uri="{FF2B5EF4-FFF2-40B4-BE49-F238E27FC236}">
                <a16:creationId xmlns:a16="http://schemas.microsoft.com/office/drawing/2014/main" id="{B68222AD-0952-5C0A-B3FC-3408EF90F76C}"/>
              </a:ext>
            </a:extLst>
          </p:cNvPr>
          <p:cNvSpPr/>
          <p:nvPr/>
        </p:nvSpPr>
        <p:spPr>
          <a:xfrm>
            <a:off x="2648655" y="1918284"/>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3" name="Subtitle 2">
            <a:extLst>
              <a:ext uri="{FF2B5EF4-FFF2-40B4-BE49-F238E27FC236}">
                <a16:creationId xmlns:a16="http://schemas.microsoft.com/office/drawing/2014/main" id="{B16618A5-844A-11B3-9909-1C5A3BBB9DF8}"/>
              </a:ext>
            </a:extLst>
          </p:cNvPr>
          <p:cNvSpPr txBox="1">
            <a:spLocks/>
          </p:cNvSpPr>
          <p:nvPr/>
        </p:nvSpPr>
        <p:spPr>
          <a:xfrm>
            <a:off x="446548" y="344976"/>
            <a:ext cx="10665333"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Solution : Test-Time Adaptation (TTA)</a:t>
            </a:r>
          </a:p>
          <a:p>
            <a:pPr marL="0" indent="0">
              <a:lnSpc>
                <a:spcPct val="95000"/>
              </a:lnSpc>
              <a:spcBef>
                <a:spcPts val="100"/>
              </a:spcBef>
              <a:buNone/>
            </a:pPr>
            <a:r>
              <a:rPr lang="en-US" sz="4000" dirty="0">
                <a:latin typeface="SF Pro Semibold" pitchFamily="2" charset="0"/>
                <a:ea typeface="SF Pro Semibold" pitchFamily="2" charset="0"/>
                <a:cs typeface="SF Pro Semibold" pitchFamily="2" charset="0"/>
              </a:rPr>
              <a:t>TTA is independent of the type of domain shift</a:t>
            </a:r>
          </a:p>
        </p:txBody>
      </p:sp>
      <p:sp>
        <p:nvSpPr>
          <p:cNvPr id="9" name="TextBox 8">
            <a:extLst>
              <a:ext uri="{FF2B5EF4-FFF2-40B4-BE49-F238E27FC236}">
                <a16:creationId xmlns:a16="http://schemas.microsoft.com/office/drawing/2014/main" id="{031BE20D-BC22-77DD-DA5A-382E1CC90804}"/>
              </a:ext>
            </a:extLst>
          </p:cNvPr>
          <p:cNvSpPr txBox="1"/>
          <p:nvPr/>
        </p:nvSpPr>
        <p:spPr>
          <a:xfrm>
            <a:off x="1478114" y="6232799"/>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90%</a:t>
            </a:r>
            <a:endParaRPr lang="en-TH" sz="20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26312542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8556B0-9ED4-F589-FAC8-3766E09AC4F3}"/>
              </a:ext>
            </a:extLst>
          </p:cNvPr>
          <p:cNvPicPr>
            <a:picLocks noChangeAspect="1"/>
          </p:cNvPicPr>
          <p:nvPr/>
        </p:nvPicPr>
        <p:blipFill rotWithShape="1">
          <a:blip r:embed="rId3"/>
          <a:srcRect l="1478" t="45880" r="2884" b="6061"/>
          <a:stretch/>
        </p:blipFill>
        <p:spPr>
          <a:xfrm>
            <a:off x="1079430" y="1898235"/>
            <a:ext cx="10033139" cy="2407699"/>
          </a:xfrm>
          <a:prstGeom prst="rect">
            <a:avLst/>
          </a:prstGeom>
        </p:spPr>
      </p:pic>
      <p:pic>
        <p:nvPicPr>
          <p:cNvPr id="10" name="Picture 9">
            <a:extLst>
              <a:ext uri="{FF2B5EF4-FFF2-40B4-BE49-F238E27FC236}">
                <a16:creationId xmlns:a16="http://schemas.microsoft.com/office/drawing/2014/main" id="{E12B835E-20FE-579E-152F-C2CE622DA1F4}"/>
              </a:ext>
            </a:extLst>
          </p:cNvPr>
          <p:cNvPicPr>
            <a:picLocks noChangeAspect="1"/>
          </p:cNvPicPr>
          <p:nvPr/>
        </p:nvPicPr>
        <p:blipFill>
          <a:blip r:embed="rId4"/>
          <a:stretch>
            <a:fillRect/>
          </a:stretch>
        </p:blipFill>
        <p:spPr>
          <a:xfrm>
            <a:off x="5256936" y="2696888"/>
            <a:ext cx="2491812" cy="1306760"/>
          </a:xfrm>
          <a:prstGeom prst="rect">
            <a:avLst/>
          </a:prstGeom>
        </p:spPr>
      </p:pic>
      <p:pic>
        <p:nvPicPr>
          <p:cNvPr id="6" name="Picture 5">
            <a:extLst>
              <a:ext uri="{FF2B5EF4-FFF2-40B4-BE49-F238E27FC236}">
                <a16:creationId xmlns:a16="http://schemas.microsoft.com/office/drawing/2014/main" id="{FC55CD59-A701-AC6B-EDEA-99A8D4E090AE}"/>
              </a:ext>
            </a:extLst>
          </p:cNvPr>
          <p:cNvPicPr>
            <a:picLocks noChangeAspect="1"/>
          </p:cNvPicPr>
          <p:nvPr/>
        </p:nvPicPr>
        <p:blipFill rotWithShape="1">
          <a:blip r:embed="rId3"/>
          <a:srcRect l="52434" t="20009" r="25376" b="64106"/>
          <a:stretch/>
        </p:blipFill>
        <p:spPr>
          <a:xfrm>
            <a:off x="6195706" y="1402113"/>
            <a:ext cx="1768064" cy="604425"/>
          </a:xfrm>
          <a:prstGeom prst="rect">
            <a:avLst/>
          </a:prstGeom>
        </p:spPr>
      </p:pic>
      <p:pic>
        <p:nvPicPr>
          <p:cNvPr id="11" name="Picture 10">
            <a:extLst>
              <a:ext uri="{FF2B5EF4-FFF2-40B4-BE49-F238E27FC236}">
                <a16:creationId xmlns:a16="http://schemas.microsoft.com/office/drawing/2014/main" id="{3B383927-C3A3-8CC5-D049-2E7203C1FDC7}"/>
              </a:ext>
            </a:extLst>
          </p:cNvPr>
          <p:cNvPicPr>
            <a:picLocks noChangeAspect="1"/>
          </p:cNvPicPr>
          <p:nvPr/>
        </p:nvPicPr>
        <p:blipFill rotWithShape="1">
          <a:blip r:embed="rId3"/>
          <a:srcRect l="33515" t="7518" r="47498" b="74739"/>
          <a:stretch/>
        </p:blipFill>
        <p:spPr>
          <a:xfrm>
            <a:off x="4345069" y="1402113"/>
            <a:ext cx="1619270" cy="722618"/>
          </a:xfrm>
          <a:prstGeom prst="rect">
            <a:avLst/>
          </a:prstGeom>
        </p:spPr>
      </p:pic>
      <p:pic>
        <p:nvPicPr>
          <p:cNvPr id="12" name="Picture 11">
            <a:extLst>
              <a:ext uri="{FF2B5EF4-FFF2-40B4-BE49-F238E27FC236}">
                <a16:creationId xmlns:a16="http://schemas.microsoft.com/office/drawing/2014/main" id="{FFF27CA3-4C46-1CDD-CE73-E7FDD00A4499}"/>
              </a:ext>
            </a:extLst>
          </p:cNvPr>
          <p:cNvPicPr>
            <a:picLocks noChangeAspect="1"/>
          </p:cNvPicPr>
          <p:nvPr/>
        </p:nvPicPr>
        <p:blipFill rotWithShape="1">
          <a:blip r:embed="rId3"/>
          <a:srcRect l="33515" t="7518" r="47498" b="74739"/>
          <a:stretch/>
        </p:blipFill>
        <p:spPr>
          <a:xfrm>
            <a:off x="8420343" y="1402113"/>
            <a:ext cx="1619270" cy="722618"/>
          </a:xfrm>
          <a:prstGeom prst="rect">
            <a:avLst/>
          </a:prstGeom>
        </p:spPr>
      </p:pic>
      <p:pic>
        <p:nvPicPr>
          <p:cNvPr id="14"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32B58EBC-E975-FC3D-BB3F-B5188E35042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18" y="436775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20,000+ Free Vehicle &amp; Car Images - Pixabay">
            <a:extLst>
              <a:ext uri="{FF2B5EF4-FFF2-40B4-BE49-F238E27FC236}">
                <a16:creationId xmlns:a16="http://schemas.microsoft.com/office/drawing/2014/main" id="{2D19ECE7-26CB-985A-D17B-F474B84E4D2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638" y="436775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ater Drop">
            <a:extLst>
              <a:ext uri="{FF2B5EF4-FFF2-40B4-BE49-F238E27FC236}">
                <a16:creationId xmlns:a16="http://schemas.microsoft.com/office/drawing/2014/main" id="{C447FC4F-92AB-EE91-FA00-DFEDDA6C7D4A}"/>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5318" y="436775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ater Drop">
            <a:extLst>
              <a:ext uri="{FF2B5EF4-FFF2-40B4-BE49-F238E27FC236}">
                <a16:creationId xmlns:a16="http://schemas.microsoft.com/office/drawing/2014/main" id="{BE773E6A-3BAE-471E-2CCD-C74AE4DBEA60}"/>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8638" y="4367753"/>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03176995-AD7A-AACA-131C-DC97487FC095}"/>
              </a:ext>
            </a:extLst>
          </p:cNvPr>
          <p:cNvSpPr/>
          <p:nvPr/>
        </p:nvSpPr>
        <p:spPr>
          <a:xfrm>
            <a:off x="5992484" y="2046553"/>
            <a:ext cx="998581" cy="545739"/>
          </a:xfrm>
          <a:prstGeom prst="roundRect">
            <a:avLst/>
          </a:prstGeom>
          <a:solidFill>
            <a:srgbClr val="4196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5" name="Rounded Rectangle 4">
            <a:extLst>
              <a:ext uri="{FF2B5EF4-FFF2-40B4-BE49-F238E27FC236}">
                <a16:creationId xmlns:a16="http://schemas.microsoft.com/office/drawing/2014/main" id="{B3696B2A-713D-9CA7-148C-7931F2536CEF}"/>
              </a:ext>
            </a:extLst>
          </p:cNvPr>
          <p:cNvSpPr/>
          <p:nvPr/>
        </p:nvSpPr>
        <p:spPr>
          <a:xfrm>
            <a:off x="7067391" y="2056275"/>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7" name="Subtitle 2">
            <a:extLst>
              <a:ext uri="{FF2B5EF4-FFF2-40B4-BE49-F238E27FC236}">
                <a16:creationId xmlns:a16="http://schemas.microsoft.com/office/drawing/2014/main" id="{AA4F245B-EA6B-2E0D-513C-A4878679A9DD}"/>
              </a:ext>
            </a:extLst>
          </p:cNvPr>
          <p:cNvSpPr txBox="1">
            <a:spLocks/>
          </p:cNvSpPr>
          <p:nvPr/>
        </p:nvSpPr>
        <p:spPr>
          <a:xfrm>
            <a:off x="446548" y="344976"/>
            <a:ext cx="10665333"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Solution : Test-Time Adaptation (TTA)</a:t>
            </a:r>
          </a:p>
          <a:p>
            <a:pPr marL="0" indent="0">
              <a:lnSpc>
                <a:spcPct val="95000"/>
              </a:lnSpc>
              <a:spcBef>
                <a:spcPts val="100"/>
              </a:spcBef>
              <a:buNone/>
            </a:pPr>
            <a:r>
              <a:rPr lang="en-US" sz="4000" dirty="0">
                <a:latin typeface="SF Pro Semibold" pitchFamily="2" charset="0"/>
                <a:ea typeface="SF Pro Semibold" pitchFamily="2" charset="0"/>
                <a:cs typeface="SF Pro Semibold" pitchFamily="2" charset="0"/>
              </a:rPr>
              <a:t>TTA is independent of the type of domain shift</a:t>
            </a:r>
          </a:p>
        </p:txBody>
      </p:sp>
      <p:sp>
        <p:nvSpPr>
          <p:cNvPr id="13" name="TextBox 12">
            <a:extLst>
              <a:ext uri="{FF2B5EF4-FFF2-40B4-BE49-F238E27FC236}">
                <a16:creationId xmlns:a16="http://schemas.microsoft.com/office/drawing/2014/main" id="{E59396F0-64C5-ADA0-98F6-C1BC7A53651D}"/>
              </a:ext>
            </a:extLst>
          </p:cNvPr>
          <p:cNvSpPr txBox="1"/>
          <p:nvPr/>
        </p:nvSpPr>
        <p:spPr>
          <a:xfrm>
            <a:off x="4699828" y="6270025"/>
            <a:ext cx="2436523"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92%</a:t>
            </a:r>
            <a:endParaRPr lang="en-TH" sz="2000" b="1" dirty="0">
              <a:solidFill>
                <a:srgbClr val="FF0000"/>
              </a:solidFill>
              <a:latin typeface="SF Pro Heavy" pitchFamily="2" charset="0"/>
              <a:ea typeface="SF Pro Heavy" pitchFamily="2" charset="0"/>
              <a:cs typeface="SF Pro Heavy" pitchFamily="2" charset="0"/>
            </a:endParaRPr>
          </a:p>
        </p:txBody>
      </p:sp>
    </p:spTree>
    <p:extLst>
      <p:ext uri="{BB962C8B-B14F-4D97-AF65-F5344CB8AC3E}">
        <p14:creationId xmlns:p14="http://schemas.microsoft.com/office/powerpoint/2010/main" val="24330979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76A69A2-0FF2-F60B-AC23-60E3634B9EF3}"/>
              </a:ext>
            </a:extLst>
          </p:cNvPr>
          <p:cNvPicPr>
            <a:picLocks noChangeAspect="1"/>
          </p:cNvPicPr>
          <p:nvPr/>
        </p:nvPicPr>
        <p:blipFill rotWithShape="1">
          <a:blip r:embed="rId3"/>
          <a:srcRect r="2746"/>
          <a:stretch/>
        </p:blipFill>
        <p:spPr>
          <a:xfrm>
            <a:off x="247935" y="1360476"/>
            <a:ext cx="11696129" cy="3036960"/>
          </a:xfrm>
          <a:prstGeom prst="rect">
            <a:avLst/>
          </a:prstGeom>
        </p:spPr>
      </p:pic>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4"/>
          <a:stretch>
            <a:fillRect/>
          </a:stretch>
        </p:blipFill>
        <p:spPr>
          <a:xfrm>
            <a:off x="420756" y="2777538"/>
            <a:ext cx="1848257" cy="969266"/>
          </a:xfrm>
          <a:prstGeom prst="rect">
            <a:avLst/>
          </a:prstGeom>
        </p:spPr>
      </p:pic>
      <p:sp>
        <p:nvSpPr>
          <p:cNvPr id="5" name="Rounded Rectangle 4">
            <a:extLst>
              <a:ext uri="{FF2B5EF4-FFF2-40B4-BE49-F238E27FC236}">
                <a16:creationId xmlns:a16="http://schemas.microsoft.com/office/drawing/2014/main" id="{A7B9818A-DDE6-3B1B-1C25-92C53EAA3FE5}"/>
              </a:ext>
            </a:extLst>
          </p:cNvPr>
          <p:cNvSpPr/>
          <p:nvPr/>
        </p:nvSpPr>
        <p:spPr>
          <a:xfrm>
            <a:off x="838200" y="2073331"/>
            <a:ext cx="998581" cy="545739"/>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9" name="Rounded Rectangle 8">
            <a:extLst>
              <a:ext uri="{FF2B5EF4-FFF2-40B4-BE49-F238E27FC236}">
                <a16:creationId xmlns:a16="http://schemas.microsoft.com/office/drawing/2014/main" id="{260186B1-4ED5-9748-E6BE-F5B7CE0B9FBC}"/>
              </a:ext>
            </a:extLst>
          </p:cNvPr>
          <p:cNvSpPr/>
          <p:nvPr/>
        </p:nvSpPr>
        <p:spPr>
          <a:xfrm>
            <a:off x="1928334" y="2073331"/>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pic>
        <p:nvPicPr>
          <p:cNvPr id="16"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56510F87-0F70-9891-339F-E5DAF2698ED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935" y="437978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descr="20,000+ Free Vehicle &amp; Car Images - Pixabay">
            <a:extLst>
              <a:ext uri="{FF2B5EF4-FFF2-40B4-BE49-F238E27FC236}">
                <a16:creationId xmlns:a16="http://schemas.microsoft.com/office/drawing/2014/main" id="{B11207EC-152B-6D1A-3FE5-A769E75AE2F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7183" y="4379784"/>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2">
            <a:extLst>
              <a:ext uri="{FF2B5EF4-FFF2-40B4-BE49-F238E27FC236}">
                <a16:creationId xmlns:a16="http://schemas.microsoft.com/office/drawing/2014/main" id="{F96F77A9-273E-A8C3-0FDB-D0EAE4BC804E}"/>
              </a:ext>
            </a:extLst>
          </p:cNvPr>
          <p:cNvSpPr txBox="1">
            <a:spLocks/>
          </p:cNvSpPr>
          <p:nvPr/>
        </p:nvSpPr>
        <p:spPr>
          <a:xfrm>
            <a:off x="446548" y="344976"/>
            <a:ext cx="1157979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Problem of TTAs : Continual Domain Shift</a:t>
            </a:r>
          </a:p>
          <a:p>
            <a:pPr marL="0" indent="0">
              <a:lnSpc>
                <a:spcPct val="95000"/>
              </a:lnSpc>
              <a:spcBef>
                <a:spcPts val="100"/>
              </a:spcBef>
              <a:buNone/>
            </a:pPr>
            <a:r>
              <a:rPr lang="en-US" sz="3900" dirty="0">
                <a:latin typeface="SF Pro Semibold" pitchFamily="2" charset="0"/>
                <a:ea typeface="SF Pro Semibold" pitchFamily="2" charset="0"/>
                <a:cs typeface="SF Pro Semibold" pitchFamily="2" charset="0"/>
              </a:rPr>
              <a:t>Some TTAs fail in continually changing environment</a:t>
            </a:r>
          </a:p>
        </p:txBody>
      </p:sp>
      <p:sp>
        <p:nvSpPr>
          <p:cNvPr id="3" name="TextBox 2">
            <a:extLst>
              <a:ext uri="{FF2B5EF4-FFF2-40B4-BE49-F238E27FC236}">
                <a16:creationId xmlns:a16="http://schemas.microsoft.com/office/drawing/2014/main" id="{2AF6F3A9-CA2E-CD47-092E-AED9ABAEFC7A}"/>
              </a:ext>
            </a:extLst>
          </p:cNvPr>
          <p:cNvSpPr txBox="1"/>
          <p:nvPr/>
        </p:nvSpPr>
        <p:spPr>
          <a:xfrm>
            <a:off x="932131" y="6303511"/>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90%</a:t>
            </a:r>
            <a:endParaRPr lang="en-TH" sz="20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9687536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A05D1D1-4831-6AF6-9B09-9BC92F451B16}"/>
              </a:ext>
            </a:extLst>
          </p:cNvPr>
          <p:cNvPicPr>
            <a:picLocks noChangeAspect="1"/>
          </p:cNvPicPr>
          <p:nvPr/>
        </p:nvPicPr>
        <p:blipFill rotWithShape="1">
          <a:blip r:embed="rId3"/>
          <a:srcRect r="2746"/>
          <a:stretch/>
        </p:blipFill>
        <p:spPr>
          <a:xfrm>
            <a:off x="247935" y="1360476"/>
            <a:ext cx="11696129" cy="3036960"/>
          </a:xfrm>
          <a:prstGeom prst="rect">
            <a:avLst/>
          </a:prstGeom>
        </p:spPr>
      </p:pic>
      <p:pic>
        <p:nvPicPr>
          <p:cNvPr id="6" name="Picture 5">
            <a:extLst>
              <a:ext uri="{FF2B5EF4-FFF2-40B4-BE49-F238E27FC236}">
                <a16:creationId xmlns:a16="http://schemas.microsoft.com/office/drawing/2014/main" id="{1CEAD423-E88C-EC54-FF3B-7A7A457A9812}"/>
              </a:ext>
            </a:extLst>
          </p:cNvPr>
          <p:cNvPicPr>
            <a:picLocks noChangeAspect="1"/>
          </p:cNvPicPr>
          <p:nvPr/>
        </p:nvPicPr>
        <p:blipFill>
          <a:blip r:embed="rId4"/>
          <a:stretch>
            <a:fillRect/>
          </a:stretch>
        </p:blipFill>
        <p:spPr>
          <a:xfrm>
            <a:off x="3623377" y="2823053"/>
            <a:ext cx="1848257" cy="969266"/>
          </a:xfrm>
          <a:prstGeom prst="rect">
            <a:avLst/>
          </a:prstGeom>
        </p:spPr>
      </p:pic>
      <p:sp>
        <p:nvSpPr>
          <p:cNvPr id="9" name="Rounded Rectangle 8">
            <a:extLst>
              <a:ext uri="{FF2B5EF4-FFF2-40B4-BE49-F238E27FC236}">
                <a16:creationId xmlns:a16="http://schemas.microsoft.com/office/drawing/2014/main" id="{F9217537-2534-12C0-53E9-F83ED07716B9}"/>
              </a:ext>
            </a:extLst>
          </p:cNvPr>
          <p:cNvSpPr/>
          <p:nvPr/>
        </p:nvSpPr>
        <p:spPr>
          <a:xfrm>
            <a:off x="4040821" y="2118846"/>
            <a:ext cx="998581" cy="545739"/>
          </a:xfrm>
          <a:prstGeom prst="roundRect">
            <a:avLst/>
          </a:prstGeom>
          <a:solidFill>
            <a:srgbClr val="4196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2" name="Rounded Rectangle 1">
            <a:extLst>
              <a:ext uri="{FF2B5EF4-FFF2-40B4-BE49-F238E27FC236}">
                <a16:creationId xmlns:a16="http://schemas.microsoft.com/office/drawing/2014/main" id="{05494FFD-0337-BCAA-E2FB-8B9978D682C9}"/>
              </a:ext>
            </a:extLst>
          </p:cNvPr>
          <p:cNvSpPr/>
          <p:nvPr/>
        </p:nvSpPr>
        <p:spPr>
          <a:xfrm>
            <a:off x="5130955" y="2118846"/>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pic>
        <p:nvPicPr>
          <p:cNvPr id="12"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D010BBE0-FCF2-42C3-5E2F-0CC3DC830D78}"/>
              </a:ext>
            </a:extLst>
          </p:cNvPr>
          <p:cNvPicPr>
            <a:picLocks noChangeArrowheads="1"/>
          </p:cNvPicPr>
          <p:nvPr/>
        </p:nvPicPr>
        <p:blipFill>
          <a:blip r:embed="rId5">
            <a:extLst>
              <a:ext uri="{BEBA8EAE-BF5A-486C-A8C5-ECC9F3942E4B}">
                <a14:imgProps xmlns:a14="http://schemas.microsoft.com/office/drawing/2010/main">
                  <a14:imgLayer r:embed="rId6">
                    <a14:imgEffect>
                      <a14:brightnessContrast bright="-60000"/>
                    </a14:imgEffect>
                  </a14:imgLayer>
                </a14:imgProps>
              </a:ext>
              <a:ext uri="{28A0092B-C50C-407E-A947-70E740481C1C}">
                <a14:useLocalDpi xmlns:a14="http://schemas.microsoft.com/office/drawing/2010/main" val="0"/>
              </a:ext>
            </a:extLst>
          </a:blip>
          <a:srcRect/>
          <a:stretch>
            <a:fillRect/>
          </a:stretch>
        </p:blipFill>
        <p:spPr bwMode="auto">
          <a:xfrm>
            <a:off x="2518432" y="435375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20,000+ Free Vehicle &amp; Car Images - Pixabay">
            <a:extLst>
              <a:ext uri="{FF2B5EF4-FFF2-40B4-BE49-F238E27FC236}">
                <a16:creationId xmlns:a16="http://schemas.microsoft.com/office/drawing/2014/main" id="{EC5231BF-C511-54B5-1427-1A2811B38EA9}"/>
              </a:ext>
            </a:extLst>
          </p:cNvPr>
          <p:cNvPicPr>
            <a:picLocks noChangeArrowheads="1"/>
          </p:cNvPicPr>
          <p:nvPr/>
        </p:nvPicPr>
        <p:blipFill>
          <a:blip r:embed="rId7">
            <a:extLst>
              <a:ext uri="{BEBA8EAE-BF5A-486C-A8C5-ECC9F3942E4B}">
                <a14:imgProps xmlns:a14="http://schemas.microsoft.com/office/drawing/2010/main">
                  <a14:imgLayer r:embed="rId8">
                    <a14:imgEffect>
                      <a14:brightnessContrast bright="-60000"/>
                    </a14:imgEffect>
                  </a14:imgLayer>
                </a14:imgProps>
              </a:ext>
              <a:ext uri="{28A0092B-C50C-407E-A947-70E740481C1C}">
                <a14:useLocalDpi xmlns:a14="http://schemas.microsoft.com/office/drawing/2010/main" val="0"/>
              </a:ext>
            </a:extLst>
          </a:blip>
          <a:srcRect/>
          <a:stretch>
            <a:fillRect/>
          </a:stretch>
        </p:blipFill>
        <p:spPr bwMode="auto">
          <a:xfrm>
            <a:off x="4531149" y="4353754"/>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A95E901A-B8C7-E54B-0709-8CE1A4347E42}"/>
              </a:ext>
            </a:extLst>
          </p:cNvPr>
          <p:cNvSpPr txBox="1">
            <a:spLocks/>
          </p:cNvSpPr>
          <p:nvPr/>
        </p:nvSpPr>
        <p:spPr>
          <a:xfrm>
            <a:off x="446548" y="344976"/>
            <a:ext cx="1157979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Problem of TTAs : Continual Domain Shift</a:t>
            </a:r>
          </a:p>
          <a:p>
            <a:pPr marL="0" indent="0">
              <a:lnSpc>
                <a:spcPct val="95000"/>
              </a:lnSpc>
              <a:spcBef>
                <a:spcPts val="100"/>
              </a:spcBef>
              <a:buNone/>
            </a:pPr>
            <a:r>
              <a:rPr lang="en-US" sz="3900" dirty="0">
                <a:latin typeface="SF Pro Semibold" pitchFamily="2" charset="0"/>
                <a:ea typeface="SF Pro Semibold" pitchFamily="2" charset="0"/>
                <a:cs typeface="SF Pro Semibold" pitchFamily="2" charset="0"/>
              </a:rPr>
              <a:t>Some TTAs fail in continually changing environment</a:t>
            </a:r>
          </a:p>
        </p:txBody>
      </p:sp>
      <p:sp>
        <p:nvSpPr>
          <p:cNvPr id="4" name="TextBox 3">
            <a:extLst>
              <a:ext uri="{FF2B5EF4-FFF2-40B4-BE49-F238E27FC236}">
                <a16:creationId xmlns:a16="http://schemas.microsoft.com/office/drawing/2014/main" id="{D711410F-0B26-BC3D-0F6C-9D9C71D2EB99}"/>
              </a:ext>
            </a:extLst>
          </p:cNvPr>
          <p:cNvSpPr txBox="1"/>
          <p:nvPr/>
        </p:nvSpPr>
        <p:spPr>
          <a:xfrm>
            <a:off x="3397861" y="6277897"/>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85%</a:t>
            </a:r>
            <a:endParaRPr lang="en-TH" sz="20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271413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2E227FE-1EE5-270F-72C1-C4F53CE41EBF}"/>
              </a:ext>
            </a:extLst>
          </p:cNvPr>
          <p:cNvPicPr>
            <a:picLocks noChangeAspect="1"/>
          </p:cNvPicPr>
          <p:nvPr/>
        </p:nvPicPr>
        <p:blipFill rotWithShape="1">
          <a:blip r:embed="rId3"/>
          <a:srcRect r="2746"/>
          <a:stretch/>
        </p:blipFill>
        <p:spPr>
          <a:xfrm>
            <a:off x="247935" y="1360476"/>
            <a:ext cx="11696129" cy="3036960"/>
          </a:xfrm>
          <a:prstGeom prst="rect">
            <a:avLst/>
          </a:prstGeom>
        </p:spPr>
      </p:pic>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4"/>
          <a:stretch>
            <a:fillRect/>
          </a:stretch>
        </p:blipFill>
        <p:spPr>
          <a:xfrm>
            <a:off x="7125479" y="2915808"/>
            <a:ext cx="1848257" cy="969266"/>
          </a:xfrm>
          <a:prstGeom prst="rect">
            <a:avLst/>
          </a:prstGeom>
        </p:spPr>
      </p:pic>
      <p:sp>
        <p:nvSpPr>
          <p:cNvPr id="5" name="Rounded Rectangle 4">
            <a:extLst>
              <a:ext uri="{FF2B5EF4-FFF2-40B4-BE49-F238E27FC236}">
                <a16:creationId xmlns:a16="http://schemas.microsoft.com/office/drawing/2014/main" id="{A7B9818A-DDE6-3B1B-1C25-92C53EAA3FE5}"/>
              </a:ext>
            </a:extLst>
          </p:cNvPr>
          <p:cNvSpPr/>
          <p:nvPr/>
        </p:nvSpPr>
        <p:spPr>
          <a:xfrm>
            <a:off x="7542923" y="2211601"/>
            <a:ext cx="998581" cy="545739"/>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2" name="Rounded Rectangle 1">
            <a:extLst>
              <a:ext uri="{FF2B5EF4-FFF2-40B4-BE49-F238E27FC236}">
                <a16:creationId xmlns:a16="http://schemas.microsoft.com/office/drawing/2014/main" id="{88BAFB4C-454D-7AAC-330A-EBE2224DB4B8}"/>
              </a:ext>
            </a:extLst>
          </p:cNvPr>
          <p:cNvSpPr/>
          <p:nvPr/>
        </p:nvSpPr>
        <p:spPr>
          <a:xfrm>
            <a:off x="8633057" y="2211601"/>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pic>
        <p:nvPicPr>
          <p:cNvPr id="16"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C16B163B-EDC6-B776-EA88-68A383105FA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descr="20,000+ Free Vehicle &amp; Car Images - Pixabay">
            <a:extLst>
              <a:ext uri="{FF2B5EF4-FFF2-40B4-BE49-F238E27FC236}">
                <a16:creationId xmlns:a16="http://schemas.microsoft.com/office/drawing/2014/main" id="{FD3140C3-D1CC-56D6-1C72-2078FF835BF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Water Drop">
            <a:extLst>
              <a:ext uri="{FF2B5EF4-FFF2-40B4-BE49-F238E27FC236}">
                <a16:creationId xmlns:a16="http://schemas.microsoft.com/office/drawing/2014/main" id="{699F2835-6F4C-932B-26DF-FF15731A432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Water Drop">
            <a:extLst>
              <a:ext uri="{FF2B5EF4-FFF2-40B4-BE49-F238E27FC236}">
                <a16:creationId xmlns:a16="http://schemas.microsoft.com/office/drawing/2014/main" id="{C1825502-6F8B-CFAF-13CA-9EBCB4DD2DD0}"/>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8B89FDE-F441-57C1-2BF4-815915006245}"/>
              </a:ext>
            </a:extLst>
          </p:cNvPr>
          <p:cNvSpPr txBox="1"/>
          <p:nvPr/>
        </p:nvSpPr>
        <p:spPr>
          <a:xfrm>
            <a:off x="7840415" y="6289492"/>
            <a:ext cx="2196213"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a:t>
            </a:r>
            <a:r>
              <a:rPr lang="en-US" sz="2000" dirty="0">
                <a:solidFill>
                  <a:srgbClr val="FF0000"/>
                </a:solidFill>
                <a:latin typeface="SF Pro Semibold" pitchFamily="2" charset="0"/>
                <a:ea typeface="SF Pro Semibold" pitchFamily="2" charset="0"/>
                <a:cs typeface="SF Pro Semibold" pitchFamily="2" charset="0"/>
              </a:rPr>
              <a:t>28%</a:t>
            </a:r>
            <a:endParaRPr lang="en-TH" sz="2000" b="1" dirty="0">
              <a:solidFill>
                <a:srgbClr val="FF0000"/>
              </a:solidFill>
              <a:latin typeface="SF Pro Heavy" pitchFamily="2" charset="0"/>
              <a:ea typeface="SF Pro Heavy" pitchFamily="2" charset="0"/>
              <a:cs typeface="SF Pro Heavy" pitchFamily="2" charset="0"/>
            </a:endParaRPr>
          </a:p>
        </p:txBody>
      </p:sp>
      <p:sp>
        <p:nvSpPr>
          <p:cNvPr id="3" name="Subtitle 2">
            <a:extLst>
              <a:ext uri="{FF2B5EF4-FFF2-40B4-BE49-F238E27FC236}">
                <a16:creationId xmlns:a16="http://schemas.microsoft.com/office/drawing/2014/main" id="{71EC325D-ABC9-002F-3630-176EFF7C9B54}"/>
              </a:ext>
            </a:extLst>
          </p:cNvPr>
          <p:cNvSpPr txBox="1">
            <a:spLocks/>
          </p:cNvSpPr>
          <p:nvPr/>
        </p:nvSpPr>
        <p:spPr>
          <a:xfrm>
            <a:off x="446548" y="344976"/>
            <a:ext cx="1157979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Problem of TTAs : Continual Domain Shift</a:t>
            </a:r>
          </a:p>
          <a:p>
            <a:pPr marL="0" indent="0">
              <a:lnSpc>
                <a:spcPct val="95000"/>
              </a:lnSpc>
              <a:spcBef>
                <a:spcPts val="100"/>
              </a:spcBef>
              <a:buNone/>
            </a:pPr>
            <a:r>
              <a:rPr lang="en-US" sz="3900" dirty="0">
                <a:latin typeface="SF Pro Semibold" pitchFamily="2" charset="0"/>
                <a:ea typeface="SF Pro Semibold" pitchFamily="2" charset="0"/>
                <a:cs typeface="SF Pro Semibold" pitchFamily="2" charset="0"/>
              </a:rPr>
              <a:t>Some TTAs fail in continually changing environment</a:t>
            </a:r>
          </a:p>
        </p:txBody>
      </p:sp>
      <p:pic>
        <p:nvPicPr>
          <p:cNvPr id="6" name="Picture 5">
            <a:extLst>
              <a:ext uri="{FF2B5EF4-FFF2-40B4-BE49-F238E27FC236}">
                <a16:creationId xmlns:a16="http://schemas.microsoft.com/office/drawing/2014/main" id="{71112112-7924-FA9A-E9B9-7DFA224FC91F}"/>
              </a:ext>
            </a:extLst>
          </p:cNvPr>
          <p:cNvPicPr>
            <a:picLocks noChangeAspect="1"/>
          </p:cNvPicPr>
          <p:nvPr/>
        </p:nvPicPr>
        <p:blipFill>
          <a:blip r:embed="rId8"/>
          <a:stretch>
            <a:fillRect/>
          </a:stretch>
        </p:blipFill>
        <p:spPr>
          <a:xfrm>
            <a:off x="4651599" y="4356702"/>
            <a:ext cx="1800000" cy="1800000"/>
          </a:xfrm>
          <a:prstGeom prst="rect">
            <a:avLst/>
          </a:prstGeom>
        </p:spPr>
      </p:pic>
      <p:pic>
        <p:nvPicPr>
          <p:cNvPr id="7" name="Picture 6">
            <a:extLst>
              <a:ext uri="{FF2B5EF4-FFF2-40B4-BE49-F238E27FC236}">
                <a16:creationId xmlns:a16="http://schemas.microsoft.com/office/drawing/2014/main" id="{3B22EE90-D781-FA30-D368-C113008C4003}"/>
              </a:ext>
            </a:extLst>
          </p:cNvPr>
          <p:cNvPicPr>
            <a:picLocks noChangeAspect="1"/>
          </p:cNvPicPr>
          <p:nvPr/>
        </p:nvPicPr>
        <p:blipFill>
          <a:blip r:embed="rId9"/>
          <a:stretch>
            <a:fillRect/>
          </a:stretch>
        </p:blipFill>
        <p:spPr>
          <a:xfrm flipH="1">
            <a:off x="0" y="5119668"/>
            <a:ext cx="1683019" cy="1569934"/>
          </a:xfrm>
          <a:prstGeom prst="rect">
            <a:avLst/>
          </a:prstGeom>
        </p:spPr>
      </p:pic>
      <p:pic>
        <p:nvPicPr>
          <p:cNvPr id="8" name="Picture 7">
            <a:extLst>
              <a:ext uri="{FF2B5EF4-FFF2-40B4-BE49-F238E27FC236}">
                <a16:creationId xmlns:a16="http://schemas.microsoft.com/office/drawing/2014/main" id="{91E2A8E5-E946-1796-598E-7EE3D5B59087}"/>
              </a:ext>
            </a:extLst>
          </p:cNvPr>
          <p:cNvPicPr>
            <a:picLocks noChangeAspect="1"/>
          </p:cNvPicPr>
          <p:nvPr/>
        </p:nvPicPr>
        <p:blipFill>
          <a:blip r:embed="rId10"/>
          <a:stretch>
            <a:fillRect/>
          </a:stretch>
        </p:blipFill>
        <p:spPr>
          <a:xfrm flipH="1">
            <a:off x="1648861" y="5412937"/>
            <a:ext cx="2521065" cy="743766"/>
          </a:xfrm>
          <a:prstGeom prst="rect">
            <a:avLst/>
          </a:prstGeom>
        </p:spPr>
      </p:pic>
      <p:sp>
        <p:nvSpPr>
          <p:cNvPr id="9" name="TextBox 8">
            <a:extLst>
              <a:ext uri="{FF2B5EF4-FFF2-40B4-BE49-F238E27FC236}">
                <a16:creationId xmlns:a16="http://schemas.microsoft.com/office/drawing/2014/main" id="{47EDCA77-B9D2-4D3C-A5CA-C542CBE22B95}"/>
              </a:ext>
            </a:extLst>
          </p:cNvPr>
          <p:cNvSpPr txBox="1"/>
          <p:nvPr/>
        </p:nvSpPr>
        <p:spPr>
          <a:xfrm flipH="1">
            <a:off x="1931691" y="5600154"/>
            <a:ext cx="2170504" cy="369332"/>
          </a:xfrm>
          <a:prstGeom prst="rect">
            <a:avLst/>
          </a:prstGeom>
          <a:noFill/>
        </p:spPr>
        <p:txBody>
          <a:bodyPr wrap="square" rtlCol="0">
            <a:spAutoFit/>
          </a:bodyPr>
          <a:lstStyle/>
          <a:p>
            <a:r>
              <a:rPr lang="en-US" dirty="0">
                <a:solidFill>
                  <a:schemeClr val="bg1"/>
                </a:solidFill>
                <a:latin typeface="SF Pro Semibold" pitchFamily="2" charset="0"/>
                <a:ea typeface="SF Pro Semibold" pitchFamily="2" charset="0"/>
                <a:cs typeface="SF Pro Semibold" pitchFamily="2" charset="0"/>
              </a:rPr>
              <a:t>TTA is not practical</a:t>
            </a:r>
            <a:endParaRPr lang="en-TH" dirty="0">
              <a:solidFill>
                <a:schemeClr val="bg1"/>
              </a:solidFill>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30152142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35B837E-5C4C-282A-5D68-A16C1D276A8E}"/>
              </a:ext>
            </a:extLst>
          </p:cNvPr>
          <p:cNvPicPr>
            <a:picLocks noChangeAspect="1"/>
          </p:cNvPicPr>
          <p:nvPr/>
        </p:nvPicPr>
        <p:blipFill rotWithShape="1">
          <a:blip r:embed="rId3"/>
          <a:srcRect r="2746"/>
          <a:stretch/>
        </p:blipFill>
        <p:spPr>
          <a:xfrm>
            <a:off x="247935" y="1360476"/>
            <a:ext cx="11696129" cy="3036960"/>
          </a:xfrm>
          <a:prstGeom prst="rect">
            <a:avLst/>
          </a:prstGeom>
        </p:spPr>
      </p:pic>
      <p:sp>
        <p:nvSpPr>
          <p:cNvPr id="9" name="TextBox 8">
            <a:extLst>
              <a:ext uri="{FF2B5EF4-FFF2-40B4-BE49-F238E27FC236}">
                <a16:creationId xmlns:a16="http://schemas.microsoft.com/office/drawing/2014/main" id="{1C210236-BFD4-592B-4F0D-BD46AFED924A}"/>
              </a:ext>
            </a:extLst>
          </p:cNvPr>
          <p:cNvSpPr txBox="1"/>
          <p:nvPr/>
        </p:nvSpPr>
        <p:spPr>
          <a:xfrm>
            <a:off x="2673536" y="4530343"/>
            <a:ext cx="2538544" cy="430887"/>
          </a:xfrm>
          <a:prstGeom prst="rect">
            <a:avLst/>
          </a:prstGeom>
          <a:noFill/>
        </p:spPr>
        <p:txBody>
          <a:bodyPr wrap="square" rtlCol="0">
            <a:spAutoFit/>
          </a:bodyPr>
          <a:lstStyle/>
          <a:p>
            <a:r>
              <a:rPr lang="en-US" sz="2200" dirty="0">
                <a:solidFill>
                  <a:srgbClr val="FF0000"/>
                </a:solidFill>
                <a:latin typeface="SF Pro Semibold" pitchFamily="2" charset="0"/>
                <a:ea typeface="SF Pro Semibold" pitchFamily="2" charset="0"/>
                <a:cs typeface="SF Pro Semibold" pitchFamily="2" charset="0"/>
              </a:rPr>
              <a:t>Warning Message </a:t>
            </a:r>
          </a:p>
        </p:txBody>
      </p:sp>
      <p:pic>
        <p:nvPicPr>
          <p:cNvPr id="31" name="Picture 30">
            <a:extLst>
              <a:ext uri="{FF2B5EF4-FFF2-40B4-BE49-F238E27FC236}">
                <a16:creationId xmlns:a16="http://schemas.microsoft.com/office/drawing/2014/main" id="{36CA28DE-6C75-C5A5-A589-C9D72DF014AD}"/>
              </a:ext>
            </a:extLst>
          </p:cNvPr>
          <p:cNvPicPr>
            <a:picLocks noChangeAspect="1"/>
          </p:cNvPicPr>
          <p:nvPr/>
        </p:nvPicPr>
        <p:blipFill>
          <a:blip r:embed="rId4"/>
          <a:stretch>
            <a:fillRect/>
          </a:stretch>
        </p:blipFill>
        <p:spPr>
          <a:xfrm>
            <a:off x="7125479" y="2915808"/>
            <a:ext cx="1848257" cy="969266"/>
          </a:xfrm>
          <a:prstGeom prst="rect">
            <a:avLst/>
          </a:prstGeom>
        </p:spPr>
      </p:pic>
      <p:sp>
        <p:nvSpPr>
          <p:cNvPr id="32" name="Rounded Rectangle 31">
            <a:extLst>
              <a:ext uri="{FF2B5EF4-FFF2-40B4-BE49-F238E27FC236}">
                <a16:creationId xmlns:a16="http://schemas.microsoft.com/office/drawing/2014/main" id="{61A90E95-76D6-9F98-152D-29B04FF0D5A4}"/>
              </a:ext>
            </a:extLst>
          </p:cNvPr>
          <p:cNvSpPr/>
          <p:nvPr/>
        </p:nvSpPr>
        <p:spPr>
          <a:xfrm>
            <a:off x="7542923" y="2211601"/>
            <a:ext cx="998581" cy="545739"/>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33" name="Rounded Rectangle 32">
            <a:extLst>
              <a:ext uri="{FF2B5EF4-FFF2-40B4-BE49-F238E27FC236}">
                <a16:creationId xmlns:a16="http://schemas.microsoft.com/office/drawing/2014/main" id="{95A2C756-0DB9-3B46-3DFE-9570F5E8A4AD}"/>
              </a:ext>
            </a:extLst>
          </p:cNvPr>
          <p:cNvSpPr/>
          <p:nvPr/>
        </p:nvSpPr>
        <p:spPr>
          <a:xfrm>
            <a:off x="8633057" y="2211601"/>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3" name="Subtitle 2">
            <a:extLst>
              <a:ext uri="{FF2B5EF4-FFF2-40B4-BE49-F238E27FC236}">
                <a16:creationId xmlns:a16="http://schemas.microsoft.com/office/drawing/2014/main" id="{BAE59A50-1BD3-C7F4-B46C-91DD7DF04A94}"/>
              </a:ext>
            </a:extLst>
          </p:cNvPr>
          <p:cNvSpPr txBox="1">
            <a:spLocks/>
          </p:cNvSpPr>
          <p:nvPr/>
        </p:nvSpPr>
        <p:spPr>
          <a:xfrm>
            <a:off x="446548" y="344976"/>
            <a:ext cx="1157979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How to make TTA practical in real world?</a:t>
            </a:r>
          </a:p>
          <a:p>
            <a:pPr marL="0" indent="0">
              <a:lnSpc>
                <a:spcPct val="95000"/>
              </a:lnSpc>
              <a:spcBef>
                <a:spcPts val="100"/>
              </a:spcBef>
              <a:buNone/>
            </a:pPr>
            <a:r>
              <a:rPr lang="en-US" sz="3900" dirty="0">
                <a:latin typeface="SF Pro Semibold" pitchFamily="2" charset="0"/>
                <a:ea typeface="SF Pro Semibold" pitchFamily="2" charset="0"/>
                <a:cs typeface="SF Pro Semibold" pitchFamily="2" charset="0"/>
              </a:rPr>
              <a:t>Warning message to users “when </a:t>
            </a:r>
            <a:r>
              <a:rPr lang="en-US" sz="3900" dirty="0">
                <a:solidFill>
                  <a:srgbClr val="FF0000"/>
                </a:solidFill>
                <a:latin typeface="SF Pro Semibold" pitchFamily="2" charset="0"/>
                <a:ea typeface="SF Pro Semibold" pitchFamily="2" charset="0"/>
                <a:cs typeface="SF Pro Semibold" pitchFamily="2" charset="0"/>
              </a:rPr>
              <a:t>accuracy</a:t>
            </a:r>
            <a:r>
              <a:rPr lang="en-US" sz="3900" dirty="0">
                <a:latin typeface="SF Pro Semibold" pitchFamily="2" charset="0"/>
                <a:ea typeface="SF Pro Semibold" pitchFamily="2" charset="0"/>
                <a:cs typeface="SF Pro Semibold" pitchFamily="2" charset="0"/>
              </a:rPr>
              <a:t> is low”</a:t>
            </a:r>
          </a:p>
        </p:txBody>
      </p:sp>
      <p:pic>
        <p:nvPicPr>
          <p:cNvPr id="4"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D26F7721-40AA-CFE9-8513-60E23F409D2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20,000+ Free Vehicle &amp; Car Images - Pixabay">
            <a:extLst>
              <a:ext uri="{FF2B5EF4-FFF2-40B4-BE49-F238E27FC236}">
                <a16:creationId xmlns:a16="http://schemas.microsoft.com/office/drawing/2014/main" id="{5F81BAF9-E487-357A-5418-2CC5425D017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ater Drop">
            <a:extLst>
              <a:ext uri="{FF2B5EF4-FFF2-40B4-BE49-F238E27FC236}">
                <a16:creationId xmlns:a16="http://schemas.microsoft.com/office/drawing/2014/main" id="{09A4667B-8EBC-1F79-8C92-AC6EFC13A5D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ater Drop">
            <a:extLst>
              <a:ext uri="{FF2B5EF4-FFF2-40B4-BE49-F238E27FC236}">
                <a16:creationId xmlns:a16="http://schemas.microsoft.com/office/drawing/2014/main" id="{435A8F15-AF1F-456E-82D3-6D66E7A82FF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10C9BE-E4E3-FF33-BF6B-39E02853DE30}"/>
              </a:ext>
            </a:extLst>
          </p:cNvPr>
          <p:cNvSpPr txBox="1"/>
          <p:nvPr/>
        </p:nvSpPr>
        <p:spPr>
          <a:xfrm>
            <a:off x="7840415" y="6289492"/>
            <a:ext cx="2196213"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a:t>
            </a:r>
            <a:r>
              <a:rPr lang="en-US" sz="2000" dirty="0">
                <a:solidFill>
                  <a:srgbClr val="FF0000"/>
                </a:solidFill>
                <a:latin typeface="SF Pro Semibold" pitchFamily="2" charset="0"/>
                <a:ea typeface="SF Pro Semibold" pitchFamily="2" charset="0"/>
                <a:cs typeface="SF Pro Semibold" pitchFamily="2" charset="0"/>
              </a:rPr>
              <a:t>28%</a:t>
            </a:r>
            <a:endParaRPr lang="en-TH" sz="2000" b="1" dirty="0">
              <a:solidFill>
                <a:srgbClr val="FF0000"/>
              </a:solidFill>
              <a:latin typeface="SF Pro Heavy" pitchFamily="2" charset="0"/>
              <a:ea typeface="SF Pro Heavy" pitchFamily="2" charset="0"/>
              <a:cs typeface="SF Pro Heavy" pitchFamily="2" charset="0"/>
            </a:endParaRPr>
          </a:p>
        </p:txBody>
      </p:sp>
      <p:pic>
        <p:nvPicPr>
          <p:cNvPr id="12" name="Picture 11">
            <a:extLst>
              <a:ext uri="{FF2B5EF4-FFF2-40B4-BE49-F238E27FC236}">
                <a16:creationId xmlns:a16="http://schemas.microsoft.com/office/drawing/2014/main" id="{B84FBC6C-D3F5-11FD-31E5-CCF6065A0F76}"/>
              </a:ext>
            </a:extLst>
          </p:cNvPr>
          <p:cNvPicPr>
            <a:picLocks noChangeAspect="1"/>
          </p:cNvPicPr>
          <p:nvPr/>
        </p:nvPicPr>
        <p:blipFill>
          <a:blip r:embed="rId8"/>
          <a:stretch>
            <a:fillRect/>
          </a:stretch>
        </p:blipFill>
        <p:spPr>
          <a:xfrm flipH="1">
            <a:off x="1962804" y="5032273"/>
            <a:ext cx="3872422" cy="923330"/>
          </a:xfrm>
          <a:prstGeom prst="rect">
            <a:avLst/>
          </a:prstGeom>
        </p:spPr>
      </p:pic>
      <p:sp>
        <p:nvSpPr>
          <p:cNvPr id="13" name="TextBox 12">
            <a:extLst>
              <a:ext uri="{FF2B5EF4-FFF2-40B4-BE49-F238E27FC236}">
                <a16:creationId xmlns:a16="http://schemas.microsoft.com/office/drawing/2014/main" id="{C7666F48-F12E-2500-3073-AC6D4C71416D}"/>
              </a:ext>
            </a:extLst>
          </p:cNvPr>
          <p:cNvSpPr txBox="1"/>
          <p:nvPr/>
        </p:nvSpPr>
        <p:spPr>
          <a:xfrm>
            <a:off x="2241366" y="5174358"/>
            <a:ext cx="3715702" cy="646331"/>
          </a:xfrm>
          <a:prstGeom prst="rect">
            <a:avLst/>
          </a:prstGeom>
          <a:noFill/>
        </p:spPr>
        <p:txBody>
          <a:bodyPr wrap="square" rtlCol="0">
            <a:spAutoFit/>
          </a:bodyPr>
          <a:lstStyle/>
          <a:p>
            <a:r>
              <a:rPr lang="en-US" dirty="0">
                <a:solidFill>
                  <a:schemeClr val="bg1"/>
                </a:solidFill>
                <a:latin typeface="SF Pro Semibold" pitchFamily="2" charset="0"/>
                <a:ea typeface="SF Pro Semibold" pitchFamily="2" charset="0"/>
                <a:cs typeface="SF Pro Semibold" pitchFamily="2" charset="0"/>
              </a:rPr>
              <a:t>The model’s accuracy is very low. Please drive manually</a:t>
            </a:r>
          </a:p>
        </p:txBody>
      </p:sp>
      <p:pic>
        <p:nvPicPr>
          <p:cNvPr id="1026" name="Picture 2" descr="Warning PNGs for Free Download">
            <a:extLst>
              <a:ext uri="{FF2B5EF4-FFF2-40B4-BE49-F238E27FC236}">
                <a16:creationId xmlns:a16="http://schemas.microsoft.com/office/drawing/2014/main" id="{14C909D2-8188-8867-5130-6DD9E01EDE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4351" y="4564829"/>
            <a:ext cx="364713" cy="3647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rique Pérez Sánchez-Cañete | Grupo de investigación Física de la  Atmósfera (RNM119)">
            <a:extLst>
              <a:ext uri="{FF2B5EF4-FFF2-40B4-BE49-F238E27FC236}">
                <a16:creationId xmlns:a16="http://schemas.microsoft.com/office/drawing/2014/main" id="{A02E9629-3D7D-E446-0971-3C29E1D9DCE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9041"/>
          <a:stretch/>
        </p:blipFill>
        <p:spPr bwMode="auto">
          <a:xfrm>
            <a:off x="819072" y="4885960"/>
            <a:ext cx="1106024" cy="121595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43F9C5E-94A6-5B58-DC3B-815E0A97066F}"/>
              </a:ext>
            </a:extLst>
          </p:cNvPr>
          <p:cNvSpPr txBox="1"/>
          <p:nvPr/>
        </p:nvSpPr>
        <p:spPr>
          <a:xfrm>
            <a:off x="819072" y="5950938"/>
            <a:ext cx="1183863" cy="338554"/>
          </a:xfrm>
          <a:prstGeom prst="rect">
            <a:avLst/>
          </a:prstGeom>
          <a:noFill/>
        </p:spPr>
        <p:txBody>
          <a:bodyPr wrap="square" rtlCol="0">
            <a:spAutoFit/>
          </a:bodyPr>
          <a:lstStyle/>
          <a:p>
            <a:pPr algn="ctr"/>
            <a:r>
              <a:rPr lang="en-US" sz="1600" dirty="0">
                <a:latin typeface="SF Pro Semibold" pitchFamily="2" charset="0"/>
                <a:ea typeface="SF Pro Semibold" pitchFamily="2" charset="0"/>
                <a:cs typeface="SF Pro Semibold" pitchFamily="2" charset="0"/>
              </a:rPr>
              <a:t>System</a:t>
            </a:r>
          </a:p>
        </p:txBody>
      </p:sp>
    </p:spTree>
    <p:extLst>
      <p:ext uri="{BB962C8B-B14F-4D97-AF65-F5344CB8AC3E}">
        <p14:creationId xmlns:p14="http://schemas.microsoft.com/office/powerpoint/2010/main" val="13104227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9B09702-C862-1235-45B9-CF7A6F9BA6F6}"/>
              </a:ext>
            </a:extLst>
          </p:cNvPr>
          <p:cNvPicPr>
            <a:picLocks noChangeAspect="1"/>
          </p:cNvPicPr>
          <p:nvPr/>
        </p:nvPicPr>
        <p:blipFill rotWithShape="1">
          <a:blip r:embed="rId3"/>
          <a:srcRect r="2746"/>
          <a:stretch/>
        </p:blipFill>
        <p:spPr>
          <a:xfrm>
            <a:off x="247935" y="1360476"/>
            <a:ext cx="11696129" cy="3036960"/>
          </a:xfrm>
          <a:prstGeom prst="rect">
            <a:avLst/>
          </a:prstGeom>
        </p:spPr>
      </p:pic>
      <p:pic>
        <p:nvPicPr>
          <p:cNvPr id="14" name="Picture 13">
            <a:extLst>
              <a:ext uri="{FF2B5EF4-FFF2-40B4-BE49-F238E27FC236}">
                <a16:creationId xmlns:a16="http://schemas.microsoft.com/office/drawing/2014/main" id="{8157B2FE-5662-790E-AE74-2451CE29A2F5}"/>
              </a:ext>
            </a:extLst>
          </p:cNvPr>
          <p:cNvPicPr>
            <a:picLocks noChangeAspect="1"/>
          </p:cNvPicPr>
          <p:nvPr/>
        </p:nvPicPr>
        <p:blipFill>
          <a:blip r:embed="rId4"/>
          <a:stretch>
            <a:fillRect/>
          </a:stretch>
        </p:blipFill>
        <p:spPr>
          <a:xfrm>
            <a:off x="7125479" y="2915808"/>
            <a:ext cx="1848257" cy="969266"/>
          </a:xfrm>
          <a:prstGeom prst="rect">
            <a:avLst/>
          </a:prstGeom>
        </p:spPr>
      </p:pic>
      <p:sp>
        <p:nvSpPr>
          <p:cNvPr id="21" name="Rounded Rectangle 20">
            <a:extLst>
              <a:ext uri="{FF2B5EF4-FFF2-40B4-BE49-F238E27FC236}">
                <a16:creationId xmlns:a16="http://schemas.microsoft.com/office/drawing/2014/main" id="{2D6B1666-3E1A-7CE1-F387-89ABA312ECE0}"/>
              </a:ext>
            </a:extLst>
          </p:cNvPr>
          <p:cNvSpPr/>
          <p:nvPr/>
        </p:nvSpPr>
        <p:spPr>
          <a:xfrm>
            <a:off x="7542923" y="2211601"/>
            <a:ext cx="998581" cy="545739"/>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22" name="Rounded Rectangle 21">
            <a:extLst>
              <a:ext uri="{FF2B5EF4-FFF2-40B4-BE49-F238E27FC236}">
                <a16:creationId xmlns:a16="http://schemas.microsoft.com/office/drawing/2014/main" id="{1D3E5364-A35C-A7ED-554A-27FA3DE5D20E}"/>
              </a:ext>
            </a:extLst>
          </p:cNvPr>
          <p:cNvSpPr/>
          <p:nvPr/>
        </p:nvSpPr>
        <p:spPr>
          <a:xfrm>
            <a:off x="8633057" y="2211601"/>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23" name="TextBox 22">
            <a:extLst>
              <a:ext uri="{FF2B5EF4-FFF2-40B4-BE49-F238E27FC236}">
                <a16:creationId xmlns:a16="http://schemas.microsoft.com/office/drawing/2014/main" id="{5D50591D-141E-1F26-81A2-D183AA05481B}"/>
              </a:ext>
            </a:extLst>
          </p:cNvPr>
          <p:cNvSpPr txBox="1"/>
          <p:nvPr/>
        </p:nvSpPr>
        <p:spPr>
          <a:xfrm>
            <a:off x="7538730" y="2018491"/>
            <a:ext cx="1058818" cy="400110"/>
          </a:xfrm>
          <a:prstGeom prst="rect">
            <a:avLst/>
          </a:prstGeom>
          <a:noFill/>
        </p:spPr>
        <p:txBody>
          <a:bodyPr wrap="square" rtlCol="0">
            <a:spAutoFit/>
          </a:bodyPr>
          <a:lstStyle/>
          <a:p>
            <a:pPr algn="ctr"/>
            <a:r>
              <a:rPr lang="en-US" sz="2000" b="1" dirty="0">
                <a:solidFill>
                  <a:srgbClr val="FF0000"/>
                </a:solidFill>
                <a:latin typeface="SF Pro Heavy" pitchFamily="2" charset="0"/>
                <a:ea typeface="SF Pro Heavy" pitchFamily="2" charset="0"/>
                <a:cs typeface="SF Pro Heavy" pitchFamily="2" charset="0"/>
              </a:rPr>
              <a:t>Reset!</a:t>
            </a:r>
            <a:endParaRPr lang="en-TH" sz="2000" b="1" dirty="0">
              <a:solidFill>
                <a:srgbClr val="FF0000"/>
              </a:solidFill>
              <a:latin typeface="SF Pro Heavy" pitchFamily="2" charset="0"/>
              <a:ea typeface="SF Pro Heavy" pitchFamily="2" charset="0"/>
              <a:cs typeface="SF Pro Heavy" pitchFamily="2" charset="0"/>
            </a:endParaRPr>
          </a:p>
        </p:txBody>
      </p:sp>
      <p:sp>
        <p:nvSpPr>
          <p:cNvPr id="24" name="Up Arrow 23">
            <a:extLst>
              <a:ext uri="{FF2B5EF4-FFF2-40B4-BE49-F238E27FC236}">
                <a16:creationId xmlns:a16="http://schemas.microsoft.com/office/drawing/2014/main" id="{2E4DCA0D-FF9C-C229-A918-CE05545A4F3E}"/>
              </a:ext>
            </a:extLst>
          </p:cNvPr>
          <p:cNvSpPr/>
          <p:nvPr/>
        </p:nvSpPr>
        <p:spPr>
          <a:xfrm>
            <a:off x="9849708" y="6325842"/>
            <a:ext cx="336704" cy="306631"/>
          </a:xfrm>
          <a:prstGeom prst="upArrow">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 name="Subtitle 2">
            <a:extLst>
              <a:ext uri="{FF2B5EF4-FFF2-40B4-BE49-F238E27FC236}">
                <a16:creationId xmlns:a16="http://schemas.microsoft.com/office/drawing/2014/main" id="{FC166206-A0DF-5F5C-F8AB-660E17D443B6}"/>
              </a:ext>
            </a:extLst>
          </p:cNvPr>
          <p:cNvSpPr txBox="1">
            <a:spLocks/>
          </p:cNvSpPr>
          <p:nvPr/>
        </p:nvSpPr>
        <p:spPr>
          <a:xfrm>
            <a:off x="446548" y="344976"/>
            <a:ext cx="1157979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How to make TTA practical in real world?</a:t>
            </a:r>
          </a:p>
        </p:txBody>
      </p:sp>
      <p:pic>
        <p:nvPicPr>
          <p:cNvPr id="9"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E301085B-D951-8323-DC55-549BEE78D2D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20,000+ Free Vehicle &amp; Car Images - Pixabay">
            <a:extLst>
              <a:ext uri="{FF2B5EF4-FFF2-40B4-BE49-F238E27FC236}">
                <a16:creationId xmlns:a16="http://schemas.microsoft.com/office/drawing/2014/main" id="{C6AD0DC0-2D3B-9CB3-B1A8-9EDEDD2AB7C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ater Drop">
            <a:extLst>
              <a:ext uri="{FF2B5EF4-FFF2-40B4-BE49-F238E27FC236}">
                <a16:creationId xmlns:a16="http://schemas.microsoft.com/office/drawing/2014/main" id="{C5A174E3-0CC3-1E8D-9E82-AA0497BFACE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ater Drop">
            <a:extLst>
              <a:ext uri="{FF2B5EF4-FFF2-40B4-BE49-F238E27FC236}">
                <a16:creationId xmlns:a16="http://schemas.microsoft.com/office/drawing/2014/main" id="{1B2D1718-B50E-29A9-D0E7-2F5D59D800E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E29FC57-B445-DB93-DD07-1693ABB48CBE}"/>
              </a:ext>
            </a:extLst>
          </p:cNvPr>
          <p:cNvSpPr txBox="1"/>
          <p:nvPr/>
        </p:nvSpPr>
        <p:spPr>
          <a:xfrm>
            <a:off x="7840415" y="6289492"/>
            <a:ext cx="2196213"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a:t>
            </a:r>
            <a:r>
              <a:rPr lang="en-US" sz="2000" dirty="0">
                <a:solidFill>
                  <a:srgbClr val="00B050"/>
                </a:solidFill>
                <a:latin typeface="SF Pro Semibold" pitchFamily="2" charset="0"/>
                <a:ea typeface="SF Pro Semibold" pitchFamily="2" charset="0"/>
                <a:cs typeface="SF Pro Semibold" pitchFamily="2" charset="0"/>
              </a:rPr>
              <a:t>92%</a:t>
            </a:r>
            <a:endParaRPr lang="en-TH" sz="2000" b="1" dirty="0">
              <a:solidFill>
                <a:srgbClr val="00B050"/>
              </a:solidFill>
              <a:latin typeface="SF Pro Heavy" pitchFamily="2" charset="0"/>
              <a:ea typeface="SF Pro Heavy" pitchFamily="2" charset="0"/>
              <a:cs typeface="SF Pro Heavy" pitchFamily="2" charset="0"/>
            </a:endParaRPr>
          </a:p>
        </p:txBody>
      </p:sp>
      <p:pic>
        <p:nvPicPr>
          <p:cNvPr id="2050" name="Picture 2" descr="Reset - Free ui icons">
            <a:extLst>
              <a:ext uri="{FF2B5EF4-FFF2-40B4-BE49-F238E27FC236}">
                <a16:creationId xmlns:a16="http://schemas.microsoft.com/office/drawing/2014/main" id="{A9E2A8B5-0FF4-D858-E52B-8C4A213EBE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772" y="5429698"/>
            <a:ext cx="1083326" cy="10833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7D706C4-956D-5668-6BD2-2AC866E168D9}"/>
              </a:ext>
            </a:extLst>
          </p:cNvPr>
          <p:cNvPicPr>
            <a:picLocks noChangeAspect="1"/>
          </p:cNvPicPr>
          <p:nvPr/>
        </p:nvPicPr>
        <p:blipFill>
          <a:blip r:embed="rId9"/>
          <a:stretch>
            <a:fillRect/>
          </a:stretch>
        </p:blipFill>
        <p:spPr>
          <a:xfrm flipH="1">
            <a:off x="1941227" y="4351231"/>
            <a:ext cx="3872422" cy="923330"/>
          </a:xfrm>
          <a:prstGeom prst="rect">
            <a:avLst/>
          </a:prstGeom>
        </p:spPr>
      </p:pic>
      <p:sp>
        <p:nvSpPr>
          <p:cNvPr id="26" name="TextBox 25">
            <a:extLst>
              <a:ext uri="{FF2B5EF4-FFF2-40B4-BE49-F238E27FC236}">
                <a16:creationId xmlns:a16="http://schemas.microsoft.com/office/drawing/2014/main" id="{05A794F8-4899-9EE0-1E4C-37109217994B}"/>
              </a:ext>
            </a:extLst>
          </p:cNvPr>
          <p:cNvSpPr txBox="1"/>
          <p:nvPr/>
        </p:nvSpPr>
        <p:spPr>
          <a:xfrm>
            <a:off x="2219789" y="4493316"/>
            <a:ext cx="3715702" cy="646331"/>
          </a:xfrm>
          <a:prstGeom prst="rect">
            <a:avLst/>
          </a:prstGeom>
          <a:noFill/>
        </p:spPr>
        <p:txBody>
          <a:bodyPr wrap="square" rtlCol="0">
            <a:spAutoFit/>
          </a:bodyPr>
          <a:lstStyle/>
          <a:p>
            <a:r>
              <a:rPr lang="en-US" dirty="0">
                <a:solidFill>
                  <a:schemeClr val="bg1"/>
                </a:solidFill>
                <a:latin typeface="SF Pro Semibold" pitchFamily="2" charset="0"/>
                <a:ea typeface="SF Pro Semibold" pitchFamily="2" charset="0"/>
                <a:cs typeface="SF Pro Semibold" pitchFamily="2" charset="0"/>
              </a:rPr>
              <a:t>The model’s accuracy is very low. </a:t>
            </a:r>
          </a:p>
          <a:p>
            <a:r>
              <a:rPr lang="en-US" dirty="0">
                <a:solidFill>
                  <a:schemeClr val="bg1"/>
                </a:solidFill>
                <a:latin typeface="SF Pro Semibold" pitchFamily="2" charset="0"/>
                <a:ea typeface="SF Pro Semibold" pitchFamily="2" charset="0"/>
                <a:cs typeface="SF Pro Semibold" pitchFamily="2" charset="0"/>
              </a:rPr>
              <a:t>I will reset the model now!</a:t>
            </a:r>
          </a:p>
        </p:txBody>
      </p:sp>
      <p:pic>
        <p:nvPicPr>
          <p:cNvPr id="28" name="Picture 8" descr="Enrique Pérez Sánchez-Cañete | Grupo de investigación Física de la  Atmósfera (RNM119)">
            <a:extLst>
              <a:ext uri="{FF2B5EF4-FFF2-40B4-BE49-F238E27FC236}">
                <a16:creationId xmlns:a16="http://schemas.microsoft.com/office/drawing/2014/main" id="{EAD10389-DBF3-622C-A0F3-A0DEF3F58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9041"/>
          <a:stretch/>
        </p:blipFill>
        <p:spPr bwMode="auto">
          <a:xfrm>
            <a:off x="797495" y="4204918"/>
            <a:ext cx="1106024" cy="121595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18442B8-3A80-E6F8-71F2-51F8EBA329E5}"/>
              </a:ext>
            </a:extLst>
          </p:cNvPr>
          <p:cNvSpPr txBox="1"/>
          <p:nvPr/>
        </p:nvSpPr>
        <p:spPr>
          <a:xfrm>
            <a:off x="797495" y="5269896"/>
            <a:ext cx="1183863" cy="338554"/>
          </a:xfrm>
          <a:prstGeom prst="rect">
            <a:avLst/>
          </a:prstGeom>
          <a:noFill/>
        </p:spPr>
        <p:txBody>
          <a:bodyPr wrap="square" rtlCol="0">
            <a:spAutoFit/>
          </a:bodyPr>
          <a:lstStyle/>
          <a:p>
            <a:pPr algn="ctr"/>
            <a:r>
              <a:rPr lang="en-US" sz="1600" dirty="0">
                <a:latin typeface="SF Pro Semibold" pitchFamily="2" charset="0"/>
                <a:ea typeface="SF Pro Semibold" pitchFamily="2" charset="0"/>
                <a:cs typeface="SF Pro Semibold" pitchFamily="2" charset="0"/>
              </a:rPr>
              <a:t>System</a:t>
            </a:r>
          </a:p>
        </p:txBody>
      </p:sp>
      <p:sp>
        <p:nvSpPr>
          <p:cNvPr id="7" name="TextBox 6">
            <a:extLst>
              <a:ext uri="{FF2B5EF4-FFF2-40B4-BE49-F238E27FC236}">
                <a16:creationId xmlns:a16="http://schemas.microsoft.com/office/drawing/2014/main" id="{27D0D32B-AFB6-F9DD-3893-FD20A8BFEA68}"/>
              </a:ext>
            </a:extLst>
          </p:cNvPr>
          <p:cNvSpPr txBox="1"/>
          <p:nvPr/>
        </p:nvSpPr>
        <p:spPr>
          <a:xfrm>
            <a:off x="446548" y="774638"/>
            <a:ext cx="9007695" cy="662489"/>
          </a:xfrm>
          <a:prstGeom prst="rect">
            <a:avLst/>
          </a:prstGeom>
          <a:noFill/>
        </p:spPr>
        <p:txBody>
          <a:bodyPr wrap="square">
            <a:spAutoFit/>
          </a:bodyPr>
          <a:lstStyle/>
          <a:p>
            <a:pPr marL="0" indent="0">
              <a:lnSpc>
                <a:spcPct val="95000"/>
              </a:lnSpc>
              <a:spcBef>
                <a:spcPts val="100"/>
              </a:spcBef>
              <a:buNone/>
            </a:pPr>
            <a:r>
              <a:rPr lang="en-US" sz="3900" dirty="0">
                <a:latin typeface="SF Pro Semibold" pitchFamily="2" charset="0"/>
                <a:ea typeface="SF Pro Semibold" pitchFamily="2" charset="0"/>
                <a:cs typeface="SF Pro Semibold" pitchFamily="2" charset="0"/>
              </a:rPr>
              <a:t>Reset model “when </a:t>
            </a:r>
            <a:r>
              <a:rPr lang="en-US" sz="3900" dirty="0">
                <a:solidFill>
                  <a:srgbClr val="FF0000"/>
                </a:solidFill>
                <a:latin typeface="SF Pro Semibold" pitchFamily="2" charset="0"/>
                <a:ea typeface="SF Pro Semibold" pitchFamily="2" charset="0"/>
                <a:cs typeface="SF Pro Semibold" pitchFamily="2" charset="0"/>
              </a:rPr>
              <a:t>		    </a:t>
            </a:r>
            <a:r>
              <a:rPr lang="en-US" sz="3900" dirty="0">
                <a:latin typeface="SF Pro Semibold" pitchFamily="2" charset="0"/>
                <a:ea typeface="SF Pro Semibold" pitchFamily="2" charset="0"/>
                <a:cs typeface="SF Pro Semibold" pitchFamily="2" charset="0"/>
              </a:rPr>
              <a:t> 	 is low” </a:t>
            </a:r>
          </a:p>
        </p:txBody>
      </p:sp>
      <p:sp>
        <p:nvSpPr>
          <p:cNvPr id="8" name="TextBox 7">
            <a:extLst>
              <a:ext uri="{FF2B5EF4-FFF2-40B4-BE49-F238E27FC236}">
                <a16:creationId xmlns:a16="http://schemas.microsoft.com/office/drawing/2014/main" id="{16C56D73-665F-497B-0294-5E37F485142B}"/>
              </a:ext>
            </a:extLst>
          </p:cNvPr>
          <p:cNvSpPr txBox="1"/>
          <p:nvPr/>
        </p:nvSpPr>
        <p:spPr>
          <a:xfrm>
            <a:off x="4755574" y="744261"/>
            <a:ext cx="2263227" cy="707886"/>
          </a:xfrm>
          <a:prstGeom prst="rect">
            <a:avLst/>
          </a:prstGeom>
          <a:noFill/>
        </p:spPr>
        <p:txBody>
          <a:bodyPr wrap="square">
            <a:spAutoFit/>
          </a:bodyPr>
          <a:lstStyle/>
          <a:p>
            <a:pPr algn="ctr"/>
            <a:r>
              <a:rPr lang="en-US" sz="3900" dirty="0">
                <a:solidFill>
                  <a:srgbClr val="FF0000"/>
                </a:solidFill>
                <a:latin typeface="SF Pro Semibold" pitchFamily="2" charset="0"/>
                <a:ea typeface="SF Pro Semibold" pitchFamily="2" charset="0"/>
                <a:cs typeface="SF Pro Semibold" pitchFamily="2" charset="0"/>
              </a:rPr>
              <a:t>accuracy</a:t>
            </a:r>
            <a:endParaRPr lang="en-TH" sz="3900" dirty="0"/>
          </a:p>
        </p:txBody>
      </p:sp>
    </p:spTree>
    <p:extLst>
      <p:ext uri="{BB962C8B-B14F-4D97-AF65-F5344CB8AC3E}">
        <p14:creationId xmlns:p14="http://schemas.microsoft.com/office/powerpoint/2010/main" val="2750841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9B09702-C862-1235-45B9-CF7A6F9BA6F6}"/>
              </a:ext>
            </a:extLst>
          </p:cNvPr>
          <p:cNvPicPr>
            <a:picLocks noChangeAspect="1"/>
          </p:cNvPicPr>
          <p:nvPr/>
        </p:nvPicPr>
        <p:blipFill rotWithShape="1">
          <a:blip r:embed="rId3"/>
          <a:srcRect r="2746"/>
          <a:stretch/>
        </p:blipFill>
        <p:spPr>
          <a:xfrm>
            <a:off x="247935" y="1360476"/>
            <a:ext cx="11696129" cy="3036960"/>
          </a:xfrm>
          <a:prstGeom prst="rect">
            <a:avLst/>
          </a:prstGeom>
        </p:spPr>
      </p:pic>
      <p:pic>
        <p:nvPicPr>
          <p:cNvPr id="14" name="Picture 13">
            <a:extLst>
              <a:ext uri="{FF2B5EF4-FFF2-40B4-BE49-F238E27FC236}">
                <a16:creationId xmlns:a16="http://schemas.microsoft.com/office/drawing/2014/main" id="{8157B2FE-5662-790E-AE74-2451CE29A2F5}"/>
              </a:ext>
            </a:extLst>
          </p:cNvPr>
          <p:cNvPicPr>
            <a:picLocks noChangeAspect="1"/>
          </p:cNvPicPr>
          <p:nvPr/>
        </p:nvPicPr>
        <p:blipFill>
          <a:blip r:embed="rId4"/>
          <a:stretch>
            <a:fillRect/>
          </a:stretch>
        </p:blipFill>
        <p:spPr>
          <a:xfrm>
            <a:off x="7125479" y="2915808"/>
            <a:ext cx="1848257" cy="969266"/>
          </a:xfrm>
          <a:prstGeom prst="rect">
            <a:avLst/>
          </a:prstGeom>
        </p:spPr>
      </p:pic>
      <p:sp>
        <p:nvSpPr>
          <p:cNvPr id="21" name="Rounded Rectangle 20">
            <a:extLst>
              <a:ext uri="{FF2B5EF4-FFF2-40B4-BE49-F238E27FC236}">
                <a16:creationId xmlns:a16="http://schemas.microsoft.com/office/drawing/2014/main" id="{2D6B1666-3E1A-7CE1-F387-89ABA312ECE0}"/>
              </a:ext>
            </a:extLst>
          </p:cNvPr>
          <p:cNvSpPr/>
          <p:nvPr/>
        </p:nvSpPr>
        <p:spPr>
          <a:xfrm>
            <a:off x="7542923" y="2211601"/>
            <a:ext cx="998581" cy="545739"/>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22" name="Rounded Rectangle 21">
            <a:extLst>
              <a:ext uri="{FF2B5EF4-FFF2-40B4-BE49-F238E27FC236}">
                <a16:creationId xmlns:a16="http://schemas.microsoft.com/office/drawing/2014/main" id="{1D3E5364-A35C-A7ED-554A-27FA3DE5D20E}"/>
              </a:ext>
            </a:extLst>
          </p:cNvPr>
          <p:cNvSpPr/>
          <p:nvPr/>
        </p:nvSpPr>
        <p:spPr>
          <a:xfrm>
            <a:off x="8633057" y="2211601"/>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23" name="TextBox 22">
            <a:extLst>
              <a:ext uri="{FF2B5EF4-FFF2-40B4-BE49-F238E27FC236}">
                <a16:creationId xmlns:a16="http://schemas.microsoft.com/office/drawing/2014/main" id="{5D50591D-141E-1F26-81A2-D183AA05481B}"/>
              </a:ext>
            </a:extLst>
          </p:cNvPr>
          <p:cNvSpPr txBox="1"/>
          <p:nvPr/>
        </p:nvSpPr>
        <p:spPr>
          <a:xfrm>
            <a:off x="7538730" y="2018491"/>
            <a:ext cx="1058818" cy="400110"/>
          </a:xfrm>
          <a:prstGeom prst="rect">
            <a:avLst/>
          </a:prstGeom>
          <a:noFill/>
        </p:spPr>
        <p:txBody>
          <a:bodyPr wrap="square" rtlCol="0">
            <a:spAutoFit/>
          </a:bodyPr>
          <a:lstStyle/>
          <a:p>
            <a:pPr algn="ctr"/>
            <a:r>
              <a:rPr lang="en-US" sz="2000" b="1" dirty="0">
                <a:solidFill>
                  <a:srgbClr val="FF0000"/>
                </a:solidFill>
                <a:latin typeface="SF Pro Heavy" pitchFamily="2" charset="0"/>
                <a:ea typeface="SF Pro Heavy" pitchFamily="2" charset="0"/>
                <a:cs typeface="SF Pro Heavy" pitchFamily="2" charset="0"/>
              </a:rPr>
              <a:t>Reset!</a:t>
            </a:r>
            <a:endParaRPr lang="en-TH" sz="2000" b="1" dirty="0">
              <a:solidFill>
                <a:srgbClr val="FF0000"/>
              </a:solidFill>
              <a:latin typeface="SF Pro Heavy" pitchFamily="2" charset="0"/>
              <a:ea typeface="SF Pro Heavy" pitchFamily="2" charset="0"/>
              <a:cs typeface="SF Pro Heavy" pitchFamily="2" charset="0"/>
            </a:endParaRPr>
          </a:p>
        </p:txBody>
      </p:sp>
      <p:sp>
        <p:nvSpPr>
          <p:cNvPr id="24" name="Up Arrow 23">
            <a:extLst>
              <a:ext uri="{FF2B5EF4-FFF2-40B4-BE49-F238E27FC236}">
                <a16:creationId xmlns:a16="http://schemas.microsoft.com/office/drawing/2014/main" id="{2E4DCA0D-FF9C-C229-A918-CE05545A4F3E}"/>
              </a:ext>
            </a:extLst>
          </p:cNvPr>
          <p:cNvSpPr/>
          <p:nvPr/>
        </p:nvSpPr>
        <p:spPr>
          <a:xfrm>
            <a:off x="9849708" y="6325842"/>
            <a:ext cx="336704" cy="306631"/>
          </a:xfrm>
          <a:prstGeom prst="upArrow">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 name="Subtitle 2">
            <a:extLst>
              <a:ext uri="{FF2B5EF4-FFF2-40B4-BE49-F238E27FC236}">
                <a16:creationId xmlns:a16="http://schemas.microsoft.com/office/drawing/2014/main" id="{FC166206-A0DF-5F5C-F8AB-660E17D443B6}"/>
              </a:ext>
            </a:extLst>
          </p:cNvPr>
          <p:cNvSpPr txBox="1">
            <a:spLocks/>
          </p:cNvSpPr>
          <p:nvPr/>
        </p:nvSpPr>
        <p:spPr>
          <a:xfrm>
            <a:off x="446548" y="344976"/>
            <a:ext cx="1157979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How to make TTA practical in real world?</a:t>
            </a:r>
          </a:p>
        </p:txBody>
      </p:sp>
      <p:pic>
        <p:nvPicPr>
          <p:cNvPr id="9"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E301085B-D951-8323-DC55-549BEE78D2D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20,000+ Free Vehicle &amp; Car Images - Pixabay">
            <a:extLst>
              <a:ext uri="{FF2B5EF4-FFF2-40B4-BE49-F238E27FC236}">
                <a16:creationId xmlns:a16="http://schemas.microsoft.com/office/drawing/2014/main" id="{C6AD0DC0-2D3B-9CB3-B1A8-9EDEDD2AB7C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ater Drop">
            <a:extLst>
              <a:ext uri="{FF2B5EF4-FFF2-40B4-BE49-F238E27FC236}">
                <a16:creationId xmlns:a16="http://schemas.microsoft.com/office/drawing/2014/main" id="{C5A174E3-0CC3-1E8D-9E82-AA0497BFACE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ater Drop">
            <a:extLst>
              <a:ext uri="{FF2B5EF4-FFF2-40B4-BE49-F238E27FC236}">
                <a16:creationId xmlns:a16="http://schemas.microsoft.com/office/drawing/2014/main" id="{1B2D1718-B50E-29A9-D0E7-2F5D59D800E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E29FC57-B445-DB93-DD07-1693ABB48CBE}"/>
              </a:ext>
            </a:extLst>
          </p:cNvPr>
          <p:cNvSpPr txBox="1"/>
          <p:nvPr/>
        </p:nvSpPr>
        <p:spPr>
          <a:xfrm>
            <a:off x="7840415" y="6289492"/>
            <a:ext cx="2196213"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a:t>
            </a:r>
            <a:r>
              <a:rPr lang="en-US" sz="2000" dirty="0">
                <a:solidFill>
                  <a:srgbClr val="00B050"/>
                </a:solidFill>
                <a:latin typeface="SF Pro Semibold" pitchFamily="2" charset="0"/>
                <a:ea typeface="SF Pro Semibold" pitchFamily="2" charset="0"/>
                <a:cs typeface="SF Pro Semibold" pitchFamily="2" charset="0"/>
              </a:rPr>
              <a:t>92%</a:t>
            </a:r>
            <a:endParaRPr lang="en-TH" sz="2000" b="1" dirty="0">
              <a:solidFill>
                <a:srgbClr val="00B050"/>
              </a:solidFill>
              <a:latin typeface="SF Pro Heavy" pitchFamily="2" charset="0"/>
              <a:ea typeface="SF Pro Heavy" pitchFamily="2" charset="0"/>
              <a:cs typeface="SF Pro Heavy" pitchFamily="2" charset="0"/>
            </a:endParaRPr>
          </a:p>
        </p:txBody>
      </p:sp>
      <p:pic>
        <p:nvPicPr>
          <p:cNvPr id="2050" name="Picture 2" descr="Reset - Free ui icons">
            <a:extLst>
              <a:ext uri="{FF2B5EF4-FFF2-40B4-BE49-F238E27FC236}">
                <a16:creationId xmlns:a16="http://schemas.microsoft.com/office/drawing/2014/main" id="{A9E2A8B5-0FF4-D858-E52B-8C4A213EBE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772" y="5429698"/>
            <a:ext cx="1083326" cy="10833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7D706C4-956D-5668-6BD2-2AC866E168D9}"/>
              </a:ext>
            </a:extLst>
          </p:cNvPr>
          <p:cNvPicPr>
            <a:picLocks noChangeAspect="1"/>
          </p:cNvPicPr>
          <p:nvPr/>
        </p:nvPicPr>
        <p:blipFill>
          <a:blip r:embed="rId9"/>
          <a:stretch>
            <a:fillRect/>
          </a:stretch>
        </p:blipFill>
        <p:spPr>
          <a:xfrm flipH="1">
            <a:off x="1941227" y="4351231"/>
            <a:ext cx="3872422" cy="923330"/>
          </a:xfrm>
          <a:prstGeom prst="rect">
            <a:avLst/>
          </a:prstGeom>
        </p:spPr>
      </p:pic>
      <p:sp>
        <p:nvSpPr>
          <p:cNvPr id="26" name="TextBox 25">
            <a:extLst>
              <a:ext uri="{FF2B5EF4-FFF2-40B4-BE49-F238E27FC236}">
                <a16:creationId xmlns:a16="http://schemas.microsoft.com/office/drawing/2014/main" id="{05A794F8-4899-9EE0-1E4C-37109217994B}"/>
              </a:ext>
            </a:extLst>
          </p:cNvPr>
          <p:cNvSpPr txBox="1"/>
          <p:nvPr/>
        </p:nvSpPr>
        <p:spPr>
          <a:xfrm>
            <a:off x="2219789" y="4493316"/>
            <a:ext cx="3715702" cy="646331"/>
          </a:xfrm>
          <a:prstGeom prst="rect">
            <a:avLst/>
          </a:prstGeom>
          <a:noFill/>
        </p:spPr>
        <p:txBody>
          <a:bodyPr wrap="square" rtlCol="0">
            <a:spAutoFit/>
          </a:bodyPr>
          <a:lstStyle/>
          <a:p>
            <a:r>
              <a:rPr lang="en-US" dirty="0">
                <a:solidFill>
                  <a:schemeClr val="bg1"/>
                </a:solidFill>
                <a:latin typeface="SF Pro Semibold" pitchFamily="2" charset="0"/>
                <a:ea typeface="SF Pro Semibold" pitchFamily="2" charset="0"/>
                <a:cs typeface="SF Pro Semibold" pitchFamily="2" charset="0"/>
              </a:rPr>
              <a:t>The model’s accuracy is very low. </a:t>
            </a:r>
          </a:p>
          <a:p>
            <a:r>
              <a:rPr lang="en-US" dirty="0">
                <a:solidFill>
                  <a:schemeClr val="bg1"/>
                </a:solidFill>
                <a:latin typeface="SF Pro Semibold" pitchFamily="2" charset="0"/>
                <a:ea typeface="SF Pro Semibold" pitchFamily="2" charset="0"/>
                <a:cs typeface="SF Pro Semibold" pitchFamily="2" charset="0"/>
              </a:rPr>
              <a:t>I will reset the model now!</a:t>
            </a:r>
          </a:p>
        </p:txBody>
      </p:sp>
      <p:pic>
        <p:nvPicPr>
          <p:cNvPr id="28" name="Picture 8" descr="Enrique Pérez Sánchez-Cañete | Grupo de investigación Física de la  Atmósfera (RNM119)">
            <a:extLst>
              <a:ext uri="{FF2B5EF4-FFF2-40B4-BE49-F238E27FC236}">
                <a16:creationId xmlns:a16="http://schemas.microsoft.com/office/drawing/2014/main" id="{EAD10389-DBF3-622C-A0F3-A0DEF3F587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9041"/>
          <a:stretch/>
        </p:blipFill>
        <p:spPr bwMode="auto">
          <a:xfrm>
            <a:off x="797495" y="4204918"/>
            <a:ext cx="1106024" cy="121595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18442B8-3A80-E6F8-71F2-51F8EBA329E5}"/>
              </a:ext>
            </a:extLst>
          </p:cNvPr>
          <p:cNvSpPr txBox="1"/>
          <p:nvPr/>
        </p:nvSpPr>
        <p:spPr>
          <a:xfrm>
            <a:off x="797495" y="5269896"/>
            <a:ext cx="1183863" cy="338554"/>
          </a:xfrm>
          <a:prstGeom prst="rect">
            <a:avLst/>
          </a:prstGeom>
          <a:noFill/>
        </p:spPr>
        <p:txBody>
          <a:bodyPr wrap="square" rtlCol="0">
            <a:spAutoFit/>
          </a:bodyPr>
          <a:lstStyle/>
          <a:p>
            <a:pPr algn="ctr"/>
            <a:r>
              <a:rPr lang="en-US" sz="1600" dirty="0">
                <a:latin typeface="SF Pro Semibold" pitchFamily="2" charset="0"/>
                <a:ea typeface="SF Pro Semibold" pitchFamily="2" charset="0"/>
                <a:cs typeface="SF Pro Semibold" pitchFamily="2" charset="0"/>
              </a:rPr>
              <a:t>System</a:t>
            </a:r>
          </a:p>
        </p:txBody>
      </p:sp>
      <p:sp>
        <p:nvSpPr>
          <p:cNvPr id="3" name="Rectangle 2">
            <a:extLst>
              <a:ext uri="{FF2B5EF4-FFF2-40B4-BE49-F238E27FC236}">
                <a16:creationId xmlns:a16="http://schemas.microsoft.com/office/drawing/2014/main" id="{D169492B-E9DB-12C5-1486-7B59573EA6AD}"/>
              </a:ext>
            </a:extLst>
          </p:cNvPr>
          <p:cNvSpPr/>
          <p:nvPr/>
        </p:nvSpPr>
        <p:spPr>
          <a:xfrm>
            <a:off x="140447" y="1364024"/>
            <a:ext cx="12192000" cy="5497525"/>
          </a:xfrm>
          <a:prstGeom prst="rect">
            <a:avLst/>
          </a:prstGeom>
          <a:solidFill>
            <a:srgbClr val="FFFFFF">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4000" dirty="0">
              <a:solidFill>
                <a:sysClr val="windowText" lastClr="000000"/>
              </a:solidFill>
              <a:latin typeface="SF Pro Semibold" pitchFamily="2" charset="0"/>
              <a:ea typeface="SF Pro Semibold" pitchFamily="2" charset="0"/>
              <a:cs typeface="SF Pro Semibold" pitchFamily="2" charset="0"/>
            </a:endParaRPr>
          </a:p>
        </p:txBody>
      </p:sp>
      <p:sp>
        <p:nvSpPr>
          <p:cNvPr id="4" name="TextBox 3">
            <a:extLst>
              <a:ext uri="{FF2B5EF4-FFF2-40B4-BE49-F238E27FC236}">
                <a16:creationId xmlns:a16="http://schemas.microsoft.com/office/drawing/2014/main" id="{45464BA1-016D-F738-310F-1128D5F5D559}"/>
              </a:ext>
            </a:extLst>
          </p:cNvPr>
          <p:cNvSpPr txBox="1"/>
          <p:nvPr/>
        </p:nvSpPr>
        <p:spPr>
          <a:xfrm>
            <a:off x="626958" y="3573947"/>
            <a:ext cx="9007695" cy="662489"/>
          </a:xfrm>
          <a:prstGeom prst="rect">
            <a:avLst/>
          </a:prstGeom>
          <a:noFill/>
        </p:spPr>
        <p:txBody>
          <a:bodyPr wrap="square">
            <a:spAutoFit/>
          </a:bodyPr>
          <a:lstStyle/>
          <a:p>
            <a:pPr marL="0" indent="0">
              <a:lnSpc>
                <a:spcPct val="95000"/>
              </a:lnSpc>
              <a:spcBef>
                <a:spcPts val="100"/>
              </a:spcBef>
              <a:buNone/>
            </a:pPr>
            <a:r>
              <a:rPr lang="en-US" sz="3900" dirty="0">
                <a:latin typeface="SF Pro Semibold" pitchFamily="2" charset="0"/>
                <a:ea typeface="SF Pro Semibold" pitchFamily="2" charset="0"/>
                <a:cs typeface="SF Pro Semibold" pitchFamily="2" charset="0"/>
              </a:rPr>
              <a:t>Reset model “when </a:t>
            </a:r>
            <a:r>
              <a:rPr lang="en-US" sz="3900" dirty="0">
                <a:solidFill>
                  <a:srgbClr val="FF0000"/>
                </a:solidFill>
                <a:latin typeface="SF Pro Semibold" pitchFamily="2" charset="0"/>
                <a:ea typeface="SF Pro Semibold" pitchFamily="2" charset="0"/>
                <a:cs typeface="SF Pro Semibold" pitchFamily="2" charset="0"/>
              </a:rPr>
              <a:t>		    </a:t>
            </a:r>
            <a:r>
              <a:rPr lang="en-US" sz="3900" dirty="0">
                <a:latin typeface="SF Pro Semibold" pitchFamily="2" charset="0"/>
                <a:ea typeface="SF Pro Semibold" pitchFamily="2" charset="0"/>
                <a:cs typeface="SF Pro Semibold" pitchFamily="2" charset="0"/>
              </a:rPr>
              <a:t> 	 is low” </a:t>
            </a:r>
          </a:p>
        </p:txBody>
      </p:sp>
      <p:sp>
        <p:nvSpPr>
          <p:cNvPr id="5" name="TextBox 4">
            <a:extLst>
              <a:ext uri="{FF2B5EF4-FFF2-40B4-BE49-F238E27FC236}">
                <a16:creationId xmlns:a16="http://schemas.microsoft.com/office/drawing/2014/main" id="{5CFD8FC9-1400-6786-13BD-60EC1163BD21}"/>
              </a:ext>
            </a:extLst>
          </p:cNvPr>
          <p:cNvSpPr txBox="1"/>
          <p:nvPr/>
        </p:nvSpPr>
        <p:spPr>
          <a:xfrm>
            <a:off x="626958" y="2764778"/>
            <a:ext cx="11579799" cy="662489"/>
          </a:xfrm>
          <a:prstGeom prst="rect">
            <a:avLst/>
          </a:prstGeom>
          <a:noFill/>
        </p:spPr>
        <p:txBody>
          <a:bodyPr wrap="square">
            <a:spAutoFit/>
          </a:bodyPr>
          <a:lstStyle/>
          <a:p>
            <a:pPr marL="0" indent="0">
              <a:lnSpc>
                <a:spcPct val="95000"/>
              </a:lnSpc>
              <a:spcBef>
                <a:spcPts val="100"/>
              </a:spcBef>
              <a:buNone/>
            </a:pPr>
            <a:r>
              <a:rPr lang="en-US" sz="3900" dirty="0">
                <a:latin typeface="SF Pro Semibold" pitchFamily="2" charset="0"/>
                <a:ea typeface="SF Pro Semibold" pitchFamily="2" charset="0"/>
                <a:cs typeface="SF Pro Semibold" pitchFamily="2" charset="0"/>
              </a:rPr>
              <a:t>Warning message to users “when 		    is low”</a:t>
            </a:r>
          </a:p>
        </p:txBody>
      </p:sp>
      <p:sp>
        <p:nvSpPr>
          <p:cNvPr id="8" name="TextBox 7">
            <a:extLst>
              <a:ext uri="{FF2B5EF4-FFF2-40B4-BE49-F238E27FC236}">
                <a16:creationId xmlns:a16="http://schemas.microsoft.com/office/drawing/2014/main" id="{8FCDE1A8-86A3-A49E-6624-98142A373CBB}"/>
              </a:ext>
            </a:extLst>
          </p:cNvPr>
          <p:cNvSpPr txBox="1"/>
          <p:nvPr/>
        </p:nvSpPr>
        <p:spPr>
          <a:xfrm>
            <a:off x="7959495" y="2742079"/>
            <a:ext cx="2263227" cy="707886"/>
          </a:xfrm>
          <a:prstGeom prst="rect">
            <a:avLst/>
          </a:prstGeom>
          <a:noFill/>
        </p:spPr>
        <p:txBody>
          <a:bodyPr wrap="square">
            <a:spAutoFit/>
          </a:bodyPr>
          <a:lstStyle/>
          <a:p>
            <a:pPr algn="ctr"/>
            <a:r>
              <a:rPr lang="en-US" sz="3900" dirty="0">
                <a:solidFill>
                  <a:srgbClr val="FF0000"/>
                </a:solidFill>
                <a:latin typeface="SF Pro Semibold" pitchFamily="2" charset="0"/>
                <a:ea typeface="SF Pro Semibold" pitchFamily="2" charset="0"/>
                <a:cs typeface="SF Pro Semibold" pitchFamily="2" charset="0"/>
              </a:rPr>
              <a:t>accuracy</a:t>
            </a:r>
            <a:endParaRPr lang="en-TH" sz="3900" dirty="0"/>
          </a:p>
        </p:txBody>
      </p:sp>
      <p:sp>
        <p:nvSpPr>
          <p:cNvPr id="10" name="TextBox 9">
            <a:extLst>
              <a:ext uri="{FF2B5EF4-FFF2-40B4-BE49-F238E27FC236}">
                <a16:creationId xmlns:a16="http://schemas.microsoft.com/office/drawing/2014/main" id="{F25D9E1F-E605-6306-018B-A75040CB683D}"/>
              </a:ext>
            </a:extLst>
          </p:cNvPr>
          <p:cNvSpPr txBox="1"/>
          <p:nvPr/>
        </p:nvSpPr>
        <p:spPr>
          <a:xfrm>
            <a:off x="4935984" y="3543570"/>
            <a:ext cx="2263227" cy="707886"/>
          </a:xfrm>
          <a:prstGeom prst="rect">
            <a:avLst/>
          </a:prstGeom>
          <a:noFill/>
        </p:spPr>
        <p:txBody>
          <a:bodyPr wrap="square">
            <a:spAutoFit/>
          </a:bodyPr>
          <a:lstStyle/>
          <a:p>
            <a:pPr algn="ctr"/>
            <a:r>
              <a:rPr lang="en-US" sz="3900" dirty="0">
                <a:solidFill>
                  <a:srgbClr val="FF0000"/>
                </a:solidFill>
                <a:latin typeface="SF Pro Semibold" pitchFamily="2" charset="0"/>
                <a:ea typeface="SF Pro Semibold" pitchFamily="2" charset="0"/>
                <a:cs typeface="SF Pro Semibold" pitchFamily="2" charset="0"/>
              </a:rPr>
              <a:t>accuracy</a:t>
            </a:r>
            <a:endParaRPr lang="en-TH" sz="3900" dirty="0"/>
          </a:p>
        </p:txBody>
      </p:sp>
    </p:spTree>
    <p:extLst>
      <p:ext uri="{BB962C8B-B14F-4D97-AF65-F5344CB8AC3E}">
        <p14:creationId xmlns:p14="http://schemas.microsoft.com/office/powerpoint/2010/main" val="326021628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2E227FE-1EE5-270F-72C1-C4F53CE41EBF}"/>
              </a:ext>
            </a:extLst>
          </p:cNvPr>
          <p:cNvPicPr>
            <a:picLocks noChangeAspect="1"/>
          </p:cNvPicPr>
          <p:nvPr/>
        </p:nvPicPr>
        <p:blipFill rotWithShape="1">
          <a:blip r:embed="rId3"/>
          <a:srcRect r="2746"/>
          <a:stretch/>
        </p:blipFill>
        <p:spPr>
          <a:xfrm>
            <a:off x="247935" y="1360476"/>
            <a:ext cx="11696129" cy="3036960"/>
          </a:xfrm>
          <a:prstGeom prst="rect">
            <a:avLst/>
          </a:prstGeom>
        </p:spPr>
      </p:pic>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4"/>
          <a:stretch>
            <a:fillRect/>
          </a:stretch>
        </p:blipFill>
        <p:spPr>
          <a:xfrm>
            <a:off x="7125479" y="2915808"/>
            <a:ext cx="1848257" cy="969266"/>
          </a:xfrm>
          <a:prstGeom prst="rect">
            <a:avLst/>
          </a:prstGeom>
        </p:spPr>
      </p:pic>
      <p:sp>
        <p:nvSpPr>
          <p:cNvPr id="5" name="Rounded Rectangle 4">
            <a:extLst>
              <a:ext uri="{FF2B5EF4-FFF2-40B4-BE49-F238E27FC236}">
                <a16:creationId xmlns:a16="http://schemas.microsoft.com/office/drawing/2014/main" id="{A7B9818A-DDE6-3B1B-1C25-92C53EAA3FE5}"/>
              </a:ext>
            </a:extLst>
          </p:cNvPr>
          <p:cNvSpPr/>
          <p:nvPr/>
        </p:nvSpPr>
        <p:spPr>
          <a:xfrm>
            <a:off x="7542923" y="2211601"/>
            <a:ext cx="998581" cy="545739"/>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2" name="Rounded Rectangle 1">
            <a:extLst>
              <a:ext uri="{FF2B5EF4-FFF2-40B4-BE49-F238E27FC236}">
                <a16:creationId xmlns:a16="http://schemas.microsoft.com/office/drawing/2014/main" id="{88BAFB4C-454D-7AAC-330A-EBE2224DB4B8}"/>
              </a:ext>
            </a:extLst>
          </p:cNvPr>
          <p:cNvSpPr/>
          <p:nvPr/>
        </p:nvSpPr>
        <p:spPr>
          <a:xfrm>
            <a:off x="8633057" y="2211601"/>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6" name="TextBox 5">
            <a:extLst>
              <a:ext uri="{FF2B5EF4-FFF2-40B4-BE49-F238E27FC236}">
                <a16:creationId xmlns:a16="http://schemas.microsoft.com/office/drawing/2014/main" id="{10EA8459-ABE7-6917-733C-F4CC50BBA50C}"/>
              </a:ext>
            </a:extLst>
          </p:cNvPr>
          <p:cNvSpPr txBox="1"/>
          <p:nvPr/>
        </p:nvSpPr>
        <p:spPr>
          <a:xfrm>
            <a:off x="3437714" y="6292666"/>
            <a:ext cx="2229931"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85%</a:t>
            </a:r>
            <a:endParaRPr lang="en-TH" sz="2000" b="1" dirty="0">
              <a:solidFill>
                <a:srgbClr val="FF0000"/>
              </a:solidFill>
              <a:latin typeface="SF Pro Heavy" pitchFamily="2" charset="0"/>
              <a:ea typeface="SF Pro Heavy" pitchFamily="2" charset="0"/>
              <a:cs typeface="SF Pro Heavy" pitchFamily="2" charset="0"/>
            </a:endParaRPr>
          </a:p>
        </p:txBody>
      </p:sp>
      <p:pic>
        <p:nvPicPr>
          <p:cNvPr id="7"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D6DB88CC-CDDE-4E72-9930-881D28F0EFE1}"/>
              </a:ext>
            </a:extLst>
          </p:cNvPr>
          <p:cNvPicPr>
            <a:picLocks noChangeArrowheads="1"/>
          </p:cNvPicPr>
          <p:nvPr/>
        </p:nvPicPr>
        <p:blipFill>
          <a:blip r:embed="rId5">
            <a:extLst>
              <a:ext uri="{BEBA8EAE-BF5A-486C-A8C5-ECC9F3942E4B}">
                <a14:imgProps xmlns:a14="http://schemas.microsoft.com/office/drawing/2010/main">
                  <a14:imgLayer r:embed="rId6">
                    <a14:imgEffect>
                      <a14:brightnessContrast bright="-60000"/>
                    </a14:imgEffect>
                  </a14:imgLayer>
                </a14:imgProps>
              </a:ext>
              <a:ext uri="{28A0092B-C50C-407E-A947-70E740481C1C}">
                <a14:useLocalDpi xmlns:a14="http://schemas.microsoft.com/office/drawing/2010/main" val="0"/>
              </a:ext>
            </a:extLst>
          </a:blip>
          <a:srcRect/>
          <a:stretch>
            <a:fillRect/>
          </a:stretch>
        </p:blipFill>
        <p:spPr bwMode="auto">
          <a:xfrm>
            <a:off x="3611736" y="435563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03A20243-3C7F-F315-42F2-492D91B6448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1849" y="4355635"/>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6B3E02-99F3-4CB9-A1CD-62F334B0EC4B}"/>
              </a:ext>
            </a:extLst>
          </p:cNvPr>
          <p:cNvSpPr txBox="1"/>
          <p:nvPr/>
        </p:nvSpPr>
        <p:spPr>
          <a:xfrm>
            <a:off x="1067827" y="6288278"/>
            <a:ext cx="2229931"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90%</a:t>
            </a:r>
            <a:endParaRPr lang="en-TH" sz="2000" dirty="0">
              <a:latin typeface="SF Pro Semibold" pitchFamily="2" charset="0"/>
              <a:ea typeface="SF Pro Semibold" pitchFamily="2" charset="0"/>
              <a:cs typeface="SF Pro Semibold" pitchFamily="2" charset="0"/>
            </a:endParaRPr>
          </a:p>
        </p:txBody>
      </p:sp>
      <p:pic>
        <p:nvPicPr>
          <p:cNvPr id="13"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CA6B5277-E272-593F-D7DB-47405F0877A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20,000+ Free Vehicle &amp; Car Images - Pixabay">
            <a:extLst>
              <a:ext uri="{FF2B5EF4-FFF2-40B4-BE49-F238E27FC236}">
                <a16:creationId xmlns:a16="http://schemas.microsoft.com/office/drawing/2014/main" id="{7BD81D0A-406C-E63F-DDF1-D273022BB792}"/>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Water Drop">
            <a:extLst>
              <a:ext uri="{FF2B5EF4-FFF2-40B4-BE49-F238E27FC236}">
                <a16:creationId xmlns:a16="http://schemas.microsoft.com/office/drawing/2014/main" id="{F93CCE10-E4BA-E78C-B298-23B0E68966E9}"/>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Water Drop">
            <a:extLst>
              <a:ext uri="{FF2B5EF4-FFF2-40B4-BE49-F238E27FC236}">
                <a16:creationId xmlns:a16="http://schemas.microsoft.com/office/drawing/2014/main" id="{EF332D13-7FEA-B046-461F-EE2EB241A074}"/>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C634FA8-70E3-46F0-5041-08715CE61EC2}"/>
              </a:ext>
            </a:extLst>
          </p:cNvPr>
          <p:cNvSpPr txBox="1"/>
          <p:nvPr/>
        </p:nvSpPr>
        <p:spPr>
          <a:xfrm>
            <a:off x="7840415" y="6289492"/>
            <a:ext cx="2196213"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a:t>
            </a:r>
            <a:r>
              <a:rPr lang="en-US" sz="2000" dirty="0">
                <a:solidFill>
                  <a:srgbClr val="FF0000"/>
                </a:solidFill>
                <a:latin typeface="SF Pro Semibold" pitchFamily="2" charset="0"/>
                <a:ea typeface="SF Pro Semibold" pitchFamily="2" charset="0"/>
                <a:cs typeface="SF Pro Semibold" pitchFamily="2" charset="0"/>
              </a:rPr>
              <a:t>28%</a:t>
            </a:r>
            <a:endParaRPr lang="en-TH" sz="2000" b="1" dirty="0">
              <a:solidFill>
                <a:srgbClr val="FF0000"/>
              </a:solidFill>
              <a:latin typeface="SF Pro Heavy" pitchFamily="2" charset="0"/>
              <a:ea typeface="SF Pro Heavy" pitchFamily="2" charset="0"/>
              <a:cs typeface="SF Pro Heavy" pitchFamily="2" charset="0"/>
            </a:endParaRPr>
          </a:p>
        </p:txBody>
      </p:sp>
      <p:sp>
        <p:nvSpPr>
          <p:cNvPr id="3" name="Rounded Rectangle 2">
            <a:extLst>
              <a:ext uri="{FF2B5EF4-FFF2-40B4-BE49-F238E27FC236}">
                <a16:creationId xmlns:a16="http://schemas.microsoft.com/office/drawing/2014/main" id="{842373DF-BAF8-1608-38F8-3C33E98BF8E6}"/>
              </a:ext>
            </a:extLst>
          </p:cNvPr>
          <p:cNvSpPr/>
          <p:nvPr/>
        </p:nvSpPr>
        <p:spPr>
          <a:xfrm>
            <a:off x="1241848" y="6288278"/>
            <a:ext cx="9531887" cy="40011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pic>
        <p:nvPicPr>
          <p:cNvPr id="1026" name="Picture 2" descr="Lock - Free security icons">
            <a:extLst>
              <a:ext uri="{FF2B5EF4-FFF2-40B4-BE49-F238E27FC236}">
                <a16:creationId xmlns:a16="http://schemas.microsoft.com/office/drawing/2014/main" id="{F903C74A-06C9-D4A3-A0B1-8880E14453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327" y="6226050"/>
            <a:ext cx="524565" cy="52456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15D74DD-B269-31B1-4BA4-B34A925DC4E9}"/>
              </a:ext>
            </a:extLst>
          </p:cNvPr>
          <p:cNvSpPr/>
          <p:nvPr/>
        </p:nvSpPr>
        <p:spPr>
          <a:xfrm>
            <a:off x="0" y="1360475"/>
            <a:ext cx="12192000" cy="4803348"/>
          </a:xfrm>
          <a:prstGeom prst="rect">
            <a:avLst/>
          </a:prstGeom>
          <a:solidFill>
            <a:srgbClr val="FFFFFF">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4000" dirty="0">
              <a:solidFill>
                <a:sysClr val="windowText" lastClr="000000"/>
              </a:solidFill>
              <a:latin typeface="SF Pro Semibold" pitchFamily="2" charset="0"/>
              <a:ea typeface="SF Pro Semibold" pitchFamily="2" charset="0"/>
              <a:cs typeface="SF Pro Semibold" pitchFamily="2" charset="0"/>
            </a:endParaRPr>
          </a:p>
        </p:txBody>
      </p:sp>
      <p:sp>
        <p:nvSpPr>
          <p:cNvPr id="10" name="TextBox 9">
            <a:extLst>
              <a:ext uri="{FF2B5EF4-FFF2-40B4-BE49-F238E27FC236}">
                <a16:creationId xmlns:a16="http://schemas.microsoft.com/office/drawing/2014/main" id="{3AD8C0D9-7621-E0B3-F1FA-12D55CB59D48}"/>
              </a:ext>
            </a:extLst>
          </p:cNvPr>
          <p:cNvSpPr txBox="1"/>
          <p:nvPr/>
        </p:nvSpPr>
        <p:spPr>
          <a:xfrm>
            <a:off x="604016" y="2185160"/>
            <a:ext cx="5339115" cy="1569660"/>
          </a:xfrm>
          <a:prstGeom prst="rect">
            <a:avLst/>
          </a:prstGeom>
          <a:noFill/>
        </p:spPr>
        <p:txBody>
          <a:bodyPr wrap="square">
            <a:spAutoFit/>
          </a:bodyPr>
          <a:lstStyle/>
          <a:p>
            <a:pPr algn="ctr"/>
            <a:r>
              <a:rPr lang="en-US" sz="9600" dirty="0">
                <a:latin typeface="SF Pro Semibold" pitchFamily="2" charset="0"/>
                <a:ea typeface="SF Pro Semibold" pitchFamily="2" charset="0"/>
                <a:cs typeface="SF Pro Semibold" pitchFamily="2" charset="0"/>
              </a:rPr>
              <a:t>accuracy</a:t>
            </a:r>
            <a:endParaRPr lang="en-TH" sz="9600" dirty="0"/>
          </a:p>
        </p:txBody>
      </p:sp>
      <p:sp>
        <p:nvSpPr>
          <p:cNvPr id="16" name="TextBox 15">
            <a:extLst>
              <a:ext uri="{FF2B5EF4-FFF2-40B4-BE49-F238E27FC236}">
                <a16:creationId xmlns:a16="http://schemas.microsoft.com/office/drawing/2014/main" id="{96F242DD-C301-89DF-258E-2BA6E778F4E8}"/>
              </a:ext>
            </a:extLst>
          </p:cNvPr>
          <p:cNvSpPr txBox="1"/>
          <p:nvPr/>
        </p:nvSpPr>
        <p:spPr>
          <a:xfrm>
            <a:off x="446747" y="3638175"/>
            <a:ext cx="11330654" cy="1107996"/>
          </a:xfrm>
          <a:prstGeom prst="rect">
            <a:avLst/>
          </a:prstGeom>
          <a:noFill/>
        </p:spPr>
        <p:txBody>
          <a:bodyPr wrap="square">
            <a:spAutoFit/>
          </a:bodyPr>
          <a:lstStyle/>
          <a:p>
            <a:pPr algn="ctr"/>
            <a:r>
              <a:rPr lang="en-US" sz="6600" dirty="0">
                <a:latin typeface="SF Pro Semibold" pitchFamily="2" charset="0"/>
                <a:ea typeface="SF Pro Semibold" pitchFamily="2" charset="0"/>
                <a:cs typeface="SF Pro Semibold" pitchFamily="2" charset="0"/>
              </a:rPr>
              <a:t>is </a:t>
            </a:r>
            <a:r>
              <a:rPr lang="en-US" sz="6600" dirty="0">
                <a:solidFill>
                  <a:srgbClr val="FF0000"/>
                </a:solidFill>
                <a:latin typeface="SF Pro Semibold" pitchFamily="2" charset="0"/>
                <a:ea typeface="SF Pro Semibold" pitchFamily="2" charset="0"/>
                <a:cs typeface="SF Pro Semibold" pitchFamily="2" charset="0"/>
              </a:rPr>
              <a:t>NOT</a:t>
            </a:r>
            <a:r>
              <a:rPr lang="en-US" sz="6600" dirty="0">
                <a:latin typeface="SF Pro Semibold" pitchFamily="2" charset="0"/>
                <a:ea typeface="SF Pro Semibold" pitchFamily="2" charset="0"/>
                <a:cs typeface="SF Pro Semibold" pitchFamily="2" charset="0"/>
              </a:rPr>
              <a:t> available in Test-Time</a:t>
            </a:r>
            <a:endParaRPr lang="en-TH" sz="6600" dirty="0"/>
          </a:p>
        </p:txBody>
      </p:sp>
      <p:sp>
        <p:nvSpPr>
          <p:cNvPr id="17" name="TextBox 16">
            <a:extLst>
              <a:ext uri="{FF2B5EF4-FFF2-40B4-BE49-F238E27FC236}">
                <a16:creationId xmlns:a16="http://schemas.microsoft.com/office/drawing/2014/main" id="{0314A1A1-4520-589F-A431-C49973142960}"/>
              </a:ext>
            </a:extLst>
          </p:cNvPr>
          <p:cNvSpPr txBox="1"/>
          <p:nvPr/>
        </p:nvSpPr>
        <p:spPr>
          <a:xfrm>
            <a:off x="598202" y="2186639"/>
            <a:ext cx="5339115" cy="1569660"/>
          </a:xfrm>
          <a:prstGeom prst="rect">
            <a:avLst/>
          </a:prstGeom>
          <a:noFill/>
        </p:spPr>
        <p:txBody>
          <a:bodyPr wrap="square">
            <a:spAutoFit/>
          </a:bodyPr>
          <a:lstStyle/>
          <a:p>
            <a:pPr algn="ctr"/>
            <a:r>
              <a:rPr lang="en-US" sz="9600" dirty="0">
                <a:latin typeface="SF Pro Semibold" pitchFamily="2" charset="0"/>
                <a:ea typeface="SF Pro Semibold" pitchFamily="2" charset="0"/>
                <a:cs typeface="SF Pro Semibold" pitchFamily="2" charset="0"/>
              </a:rPr>
              <a:t>accuracy</a:t>
            </a:r>
            <a:endParaRPr lang="en-TH" sz="9600" dirty="0"/>
          </a:p>
        </p:txBody>
      </p:sp>
    </p:spTree>
    <p:extLst>
      <p:ext uri="{BB962C8B-B14F-4D97-AF65-F5344CB8AC3E}">
        <p14:creationId xmlns:p14="http://schemas.microsoft.com/office/powerpoint/2010/main" val="15577659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D8A2AF69-41D8-C687-DB7A-3D952071C62E}"/>
              </a:ext>
            </a:extLst>
          </p:cNvPr>
          <p:cNvSpPr txBox="1">
            <a:spLocks/>
          </p:cNvSpPr>
          <p:nvPr/>
        </p:nvSpPr>
        <p:spPr>
          <a:xfrm>
            <a:off x="446548" y="344976"/>
            <a:ext cx="11579799"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Research Problem</a:t>
            </a:r>
          </a:p>
          <a:p>
            <a:pPr marL="0" indent="0">
              <a:lnSpc>
                <a:spcPct val="95000"/>
              </a:lnSpc>
              <a:spcBef>
                <a:spcPts val="100"/>
              </a:spcBef>
              <a:buNone/>
            </a:pPr>
            <a:r>
              <a:rPr lang="en-US" sz="3900" dirty="0">
                <a:latin typeface="SF Pro Semibold" pitchFamily="2" charset="0"/>
                <a:ea typeface="SF Pro Semibold" pitchFamily="2" charset="0"/>
                <a:cs typeface="SF Pro Semibold" pitchFamily="2" charset="0"/>
              </a:rPr>
              <a:t>Accuracy Estimation for Test-Time Adaptation</a:t>
            </a:r>
          </a:p>
        </p:txBody>
      </p:sp>
      <p:pic>
        <p:nvPicPr>
          <p:cNvPr id="3" name="Picture 2">
            <a:extLst>
              <a:ext uri="{FF2B5EF4-FFF2-40B4-BE49-F238E27FC236}">
                <a16:creationId xmlns:a16="http://schemas.microsoft.com/office/drawing/2014/main" id="{A11360F7-AE89-E2EB-141F-7EAA92F32A98}"/>
              </a:ext>
            </a:extLst>
          </p:cNvPr>
          <p:cNvPicPr>
            <a:picLocks noChangeAspect="1"/>
          </p:cNvPicPr>
          <p:nvPr/>
        </p:nvPicPr>
        <p:blipFill rotWithShape="1">
          <a:blip r:embed="rId3"/>
          <a:srcRect r="2746"/>
          <a:stretch/>
        </p:blipFill>
        <p:spPr>
          <a:xfrm>
            <a:off x="247935" y="1360476"/>
            <a:ext cx="11696129" cy="3036960"/>
          </a:xfrm>
          <a:prstGeom prst="rect">
            <a:avLst/>
          </a:prstGeom>
        </p:spPr>
      </p:pic>
      <p:pic>
        <p:nvPicPr>
          <p:cNvPr id="6" name="Picture 5">
            <a:extLst>
              <a:ext uri="{FF2B5EF4-FFF2-40B4-BE49-F238E27FC236}">
                <a16:creationId xmlns:a16="http://schemas.microsoft.com/office/drawing/2014/main" id="{E4BE8BD2-DAF1-DD4D-D684-D9C46936DEDC}"/>
              </a:ext>
            </a:extLst>
          </p:cNvPr>
          <p:cNvPicPr>
            <a:picLocks noChangeAspect="1"/>
          </p:cNvPicPr>
          <p:nvPr/>
        </p:nvPicPr>
        <p:blipFill>
          <a:blip r:embed="rId4"/>
          <a:stretch>
            <a:fillRect/>
          </a:stretch>
        </p:blipFill>
        <p:spPr>
          <a:xfrm>
            <a:off x="7125479" y="2915808"/>
            <a:ext cx="1848257" cy="969266"/>
          </a:xfrm>
          <a:prstGeom prst="rect">
            <a:avLst/>
          </a:prstGeom>
        </p:spPr>
      </p:pic>
      <p:sp>
        <p:nvSpPr>
          <p:cNvPr id="7" name="Rounded Rectangle 6">
            <a:extLst>
              <a:ext uri="{FF2B5EF4-FFF2-40B4-BE49-F238E27FC236}">
                <a16:creationId xmlns:a16="http://schemas.microsoft.com/office/drawing/2014/main" id="{75ECBA00-CD71-249A-CCE1-7E9C25970688}"/>
              </a:ext>
            </a:extLst>
          </p:cNvPr>
          <p:cNvSpPr/>
          <p:nvPr/>
        </p:nvSpPr>
        <p:spPr>
          <a:xfrm>
            <a:off x="7542923" y="2211601"/>
            <a:ext cx="998581" cy="545739"/>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8" name="Rounded Rectangle 7">
            <a:extLst>
              <a:ext uri="{FF2B5EF4-FFF2-40B4-BE49-F238E27FC236}">
                <a16:creationId xmlns:a16="http://schemas.microsoft.com/office/drawing/2014/main" id="{8C30069F-6C78-9B32-EBB4-97C996C91943}"/>
              </a:ext>
            </a:extLst>
          </p:cNvPr>
          <p:cNvSpPr/>
          <p:nvPr/>
        </p:nvSpPr>
        <p:spPr>
          <a:xfrm>
            <a:off x="8633057" y="2211601"/>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9" name="TextBox 8">
            <a:extLst>
              <a:ext uri="{FF2B5EF4-FFF2-40B4-BE49-F238E27FC236}">
                <a16:creationId xmlns:a16="http://schemas.microsoft.com/office/drawing/2014/main" id="{40D003BE-F0AC-D098-5A52-98F275A86BEC}"/>
              </a:ext>
            </a:extLst>
          </p:cNvPr>
          <p:cNvSpPr txBox="1"/>
          <p:nvPr/>
        </p:nvSpPr>
        <p:spPr>
          <a:xfrm>
            <a:off x="3437714" y="6292666"/>
            <a:ext cx="2229931"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85%</a:t>
            </a:r>
            <a:endParaRPr lang="en-TH" sz="2000" b="1" dirty="0">
              <a:solidFill>
                <a:srgbClr val="FF0000"/>
              </a:solidFill>
              <a:latin typeface="SF Pro Heavy" pitchFamily="2" charset="0"/>
              <a:ea typeface="SF Pro Heavy" pitchFamily="2" charset="0"/>
              <a:cs typeface="SF Pro Heavy" pitchFamily="2" charset="0"/>
            </a:endParaRPr>
          </a:p>
        </p:txBody>
      </p:sp>
      <p:pic>
        <p:nvPicPr>
          <p:cNvPr id="10"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75A173EC-B0D8-8934-311A-5DD80C35226E}"/>
              </a:ext>
            </a:extLst>
          </p:cNvPr>
          <p:cNvPicPr>
            <a:picLocks noChangeArrowheads="1"/>
          </p:cNvPicPr>
          <p:nvPr/>
        </p:nvPicPr>
        <p:blipFill>
          <a:blip r:embed="rId5">
            <a:extLst>
              <a:ext uri="{BEBA8EAE-BF5A-486C-A8C5-ECC9F3942E4B}">
                <a14:imgProps xmlns:a14="http://schemas.microsoft.com/office/drawing/2010/main">
                  <a14:imgLayer r:embed="rId6">
                    <a14:imgEffect>
                      <a14:brightnessContrast bright="-60000"/>
                    </a14:imgEffect>
                  </a14:imgLayer>
                </a14:imgProps>
              </a:ext>
              <a:ext uri="{28A0092B-C50C-407E-A947-70E740481C1C}">
                <a14:useLocalDpi xmlns:a14="http://schemas.microsoft.com/office/drawing/2010/main" val="0"/>
              </a:ext>
            </a:extLst>
          </a:blip>
          <a:srcRect/>
          <a:stretch>
            <a:fillRect/>
          </a:stretch>
        </p:blipFill>
        <p:spPr bwMode="auto">
          <a:xfrm>
            <a:off x="3611736" y="435563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A4BDA870-9B9E-43FF-64E9-FE2EF2155AE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1849" y="4355635"/>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56B4060-FC65-C791-D52B-E7EB1D91FF76}"/>
              </a:ext>
            </a:extLst>
          </p:cNvPr>
          <p:cNvSpPr txBox="1"/>
          <p:nvPr/>
        </p:nvSpPr>
        <p:spPr>
          <a:xfrm>
            <a:off x="1067827" y="6288278"/>
            <a:ext cx="2229931"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90%</a:t>
            </a:r>
            <a:endParaRPr lang="en-TH" sz="2000" dirty="0">
              <a:latin typeface="SF Pro Semibold" pitchFamily="2" charset="0"/>
              <a:ea typeface="SF Pro Semibold" pitchFamily="2" charset="0"/>
              <a:cs typeface="SF Pro Semibold" pitchFamily="2" charset="0"/>
            </a:endParaRPr>
          </a:p>
        </p:txBody>
      </p:sp>
      <p:pic>
        <p:nvPicPr>
          <p:cNvPr id="16"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AD92084E-82C7-B35F-A223-46B6F6146DD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descr="20,000+ Free Vehicle &amp; Car Images - Pixabay">
            <a:extLst>
              <a:ext uri="{FF2B5EF4-FFF2-40B4-BE49-F238E27FC236}">
                <a16:creationId xmlns:a16="http://schemas.microsoft.com/office/drawing/2014/main" id="{AA7C582D-FBC6-C21F-FCC2-AD7DA597AFF4}"/>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Water Drop">
            <a:extLst>
              <a:ext uri="{FF2B5EF4-FFF2-40B4-BE49-F238E27FC236}">
                <a16:creationId xmlns:a16="http://schemas.microsoft.com/office/drawing/2014/main" id="{9F1E348D-03C4-4004-30E5-0E36152357B0}"/>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041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Water Drop">
            <a:extLst>
              <a:ext uri="{FF2B5EF4-FFF2-40B4-BE49-F238E27FC236}">
                <a16:creationId xmlns:a16="http://schemas.microsoft.com/office/drawing/2014/main" id="{D64DCB62-AC77-8FD3-DF8F-44C503C84D2A}"/>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3736" y="4356702"/>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6800589-0C1E-37FC-7BF4-F0BDC17763DC}"/>
              </a:ext>
            </a:extLst>
          </p:cNvPr>
          <p:cNvSpPr txBox="1"/>
          <p:nvPr/>
        </p:nvSpPr>
        <p:spPr>
          <a:xfrm>
            <a:off x="7840415" y="6289492"/>
            <a:ext cx="2196213"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a:t>
            </a:r>
            <a:r>
              <a:rPr lang="en-US" sz="2000" dirty="0">
                <a:solidFill>
                  <a:srgbClr val="FF0000"/>
                </a:solidFill>
                <a:latin typeface="SF Pro Semibold" pitchFamily="2" charset="0"/>
                <a:ea typeface="SF Pro Semibold" pitchFamily="2" charset="0"/>
                <a:cs typeface="SF Pro Semibold" pitchFamily="2" charset="0"/>
              </a:rPr>
              <a:t>28%</a:t>
            </a:r>
            <a:endParaRPr lang="en-TH" sz="2000" b="1" dirty="0">
              <a:solidFill>
                <a:srgbClr val="FF0000"/>
              </a:solidFill>
              <a:latin typeface="SF Pro Heavy" pitchFamily="2" charset="0"/>
              <a:ea typeface="SF Pro Heavy" pitchFamily="2" charset="0"/>
              <a:cs typeface="SF Pro Heavy" pitchFamily="2" charset="0"/>
            </a:endParaRPr>
          </a:p>
        </p:txBody>
      </p:sp>
      <p:sp>
        <p:nvSpPr>
          <p:cNvPr id="35" name="Rounded Rectangle 34">
            <a:extLst>
              <a:ext uri="{FF2B5EF4-FFF2-40B4-BE49-F238E27FC236}">
                <a16:creationId xmlns:a16="http://schemas.microsoft.com/office/drawing/2014/main" id="{15446608-5A9C-FD6E-279F-14561D3366BA}"/>
              </a:ext>
            </a:extLst>
          </p:cNvPr>
          <p:cNvSpPr/>
          <p:nvPr/>
        </p:nvSpPr>
        <p:spPr>
          <a:xfrm>
            <a:off x="1241848" y="6288278"/>
            <a:ext cx="9531887" cy="40011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pic>
        <p:nvPicPr>
          <p:cNvPr id="36" name="Picture 2" descr="Lock - Free security icons">
            <a:extLst>
              <a:ext uri="{FF2B5EF4-FFF2-40B4-BE49-F238E27FC236}">
                <a16:creationId xmlns:a16="http://schemas.microsoft.com/office/drawing/2014/main" id="{3ABA57F8-E4B5-1FA9-AC7F-633DAA0FC7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327" y="6226050"/>
            <a:ext cx="524565" cy="5245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74CE04-1314-760A-A260-A0A182F9C784}"/>
              </a:ext>
            </a:extLst>
          </p:cNvPr>
          <p:cNvSpPr/>
          <p:nvPr/>
        </p:nvSpPr>
        <p:spPr>
          <a:xfrm>
            <a:off x="-12608" y="1360477"/>
            <a:ext cx="12192000" cy="5497523"/>
          </a:xfrm>
          <a:prstGeom prst="rect">
            <a:avLst/>
          </a:prstGeom>
          <a:solidFill>
            <a:srgbClr val="FFFFFF">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3200" dirty="0">
              <a:solidFill>
                <a:sysClr val="windowText" lastClr="000000"/>
              </a:solidFill>
              <a:latin typeface="SF Pro Semibold" pitchFamily="2" charset="0"/>
              <a:ea typeface="SF Pro Semibold" pitchFamily="2" charset="0"/>
              <a:cs typeface="SF Pro Semibold" pitchFamily="2" charset="0"/>
            </a:endParaRPr>
          </a:p>
        </p:txBody>
      </p:sp>
      <p:sp>
        <p:nvSpPr>
          <p:cNvPr id="5" name="TextBox 4">
            <a:extLst>
              <a:ext uri="{FF2B5EF4-FFF2-40B4-BE49-F238E27FC236}">
                <a16:creationId xmlns:a16="http://schemas.microsoft.com/office/drawing/2014/main" id="{2000DB39-ECFB-1FC0-C641-F77E76B25DC8}"/>
              </a:ext>
            </a:extLst>
          </p:cNvPr>
          <p:cNvSpPr txBox="1"/>
          <p:nvPr/>
        </p:nvSpPr>
        <p:spPr>
          <a:xfrm>
            <a:off x="1118018" y="2940496"/>
            <a:ext cx="9955962" cy="1446550"/>
          </a:xfrm>
          <a:prstGeom prst="rect">
            <a:avLst/>
          </a:prstGeom>
          <a:noFill/>
        </p:spPr>
        <p:txBody>
          <a:bodyPr wrap="square">
            <a:spAutoFit/>
          </a:bodyPr>
          <a:lstStyle/>
          <a:p>
            <a:pPr algn="ctr"/>
            <a:r>
              <a:rPr lang="en-TH" sz="4400" dirty="0">
                <a:solidFill>
                  <a:sysClr val="windowText" lastClr="000000"/>
                </a:solidFill>
                <a:latin typeface="SF Pro Semibold" pitchFamily="2" charset="0"/>
                <a:ea typeface="SF Pro Semibold" pitchFamily="2" charset="0"/>
                <a:cs typeface="SF Pro Semibold" pitchFamily="2" charset="0"/>
              </a:rPr>
              <a:t>Can we </a:t>
            </a:r>
            <a:r>
              <a:rPr lang="en-TH" sz="4400" dirty="0">
                <a:solidFill>
                  <a:srgbClr val="FF0000"/>
                </a:solidFill>
                <a:latin typeface="SF Pro Semibold" pitchFamily="2" charset="0"/>
                <a:ea typeface="SF Pro Semibold" pitchFamily="2" charset="0"/>
                <a:cs typeface="SF Pro Semibold" pitchFamily="2" charset="0"/>
              </a:rPr>
              <a:t>estimate TTA model’s accuracy</a:t>
            </a:r>
          </a:p>
          <a:p>
            <a:pPr algn="ctr"/>
            <a:r>
              <a:rPr lang="en-US" sz="4400" dirty="0">
                <a:solidFill>
                  <a:schemeClr val="tx1"/>
                </a:solidFill>
                <a:latin typeface="SF Pro Semibold" pitchFamily="2" charset="0"/>
                <a:ea typeface="SF Pro Semibold" pitchFamily="2" charset="0"/>
                <a:cs typeface="SF Pro Semibold" pitchFamily="2" charset="0"/>
              </a:rPr>
              <a:t>with</a:t>
            </a:r>
            <a:r>
              <a:rPr lang="en-US" sz="4400" dirty="0">
                <a:solidFill>
                  <a:srgbClr val="FF0000"/>
                </a:solidFill>
                <a:latin typeface="SF Pro Semibold" pitchFamily="2" charset="0"/>
                <a:ea typeface="SF Pro Semibold" pitchFamily="2" charset="0"/>
                <a:cs typeface="SF Pro Semibold" pitchFamily="2" charset="0"/>
              </a:rPr>
              <a:t> 0 </a:t>
            </a:r>
            <a:r>
              <a:rPr lang="en-TH" sz="4400" dirty="0">
                <a:solidFill>
                  <a:srgbClr val="FF0000"/>
                </a:solidFill>
                <a:latin typeface="SF Pro Semibold" pitchFamily="2" charset="0"/>
                <a:ea typeface="SF Pro Semibold" pitchFamily="2" charset="0"/>
                <a:cs typeface="SF Pro Semibold" pitchFamily="2" charset="0"/>
              </a:rPr>
              <a:t>labeled data</a:t>
            </a:r>
            <a:r>
              <a:rPr lang="en-TH" sz="4400" dirty="0">
                <a:solidFill>
                  <a:sysClr val="windowText" lastClr="000000"/>
                </a:solidFill>
                <a:latin typeface="SF Pro Semibold" pitchFamily="2" charset="0"/>
                <a:ea typeface="SF Pro Semibold" pitchFamily="2" charset="0"/>
                <a:cs typeface="SF Pro Semibold" pitchFamily="2" charset="0"/>
              </a:rPr>
              <a:t>?  </a:t>
            </a:r>
          </a:p>
        </p:txBody>
      </p:sp>
    </p:spTree>
    <p:extLst>
      <p:ext uri="{BB962C8B-B14F-4D97-AF65-F5344CB8AC3E}">
        <p14:creationId xmlns:p14="http://schemas.microsoft.com/office/powerpoint/2010/main" val="1781820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E3FF97-9DEF-BB5D-FF51-8738E3E2CDAD}"/>
              </a:ext>
            </a:extLst>
          </p:cNvPr>
          <p:cNvSpPr>
            <a:spLocks noGrp="1"/>
          </p:cNvSpPr>
          <p:nvPr>
            <p:ph type="subTitle" idx="1"/>
          </p:nvPr>
        </p:nvSpPr>
        <p:spPr>
          <a:xfrm>
            <a:off x="1485462" y="4146867"/>
            <a:ext cx="9144000" cy="1655762"/>
          </a:xfrm>
        </p:spPr>
        <p:txBody>
          <a:bodyPr/>
          <a:lstStyle/>
          <a:p>
            <a:pPr algn="l"/>
            <a:r>
              <a:rPr lang="th-TH" dirty="0" err="1">
                <a:latin typeface="SF Pro Semibold" pitchFamily="2" charset="0"/>
                <a:ea typeface="SF Pro Semibold" pitchFamily="2" charset="0"/>
                <a:cs typeface="SF Pro Semibold" pitchFamily="2" charset="0"/>
              </a:rPr>
              <a:t>Sorn</a:t>
            </a:r>
            <a:r>
              <a:rPr lang="th-TH" dirty="0">
                <a:latin typeface="SF Pro Semibold" pitchFamily="2" charset="0"/>
                <a:ea typeface="SF Pro Semibold" pitchFamily="2" charset="0"/>
                <a:cs typeface="SF Pro Semibold" pitchFamily="2" charset="0"/>
              </a:rPr>
              <a:t> </a:t>
            </a:r>
            <a:r>
              <a:rPr lang="th-TH" dirty="0" err="1">
                <a:latin typeface="SF Pro Semibold" pitchFamily="2" charset="0"/>
                <a:ea typeface="SF Pro Semibold" pitchFamily="2" charset="0"/>
                <a:cs typeface="SF Pro Semibold" pitchFamily="2" charset="0"/>
              </a:rPr>
              <a:t>Chottananurak</a:t>
            </a:r>
            <a:endParaRPr lang="en-US" dirty="0">
              <a:latin typeface="SF Pro Semibold" pitchFamily="2" charset="0"/>
              <a:ea typeface="SF Pro Semibold" pitchFamily="2" charset="0"/>
              <a:cs typeface="SF Pro Semibold" pitchFamily="2" charset="0"/>
            </a:endParaRPr>
          </a:p>
          <a:p>
            <a:pPr algn="l"/>
            <a:r>
              <a:rPr lang="en-US" dirty="0">
                <a:latin typeface="SF Pro Semibold" pitchFamily="2" charset="0"/>
                <a:ea typeface="SF Pro Semibold" pitchFamily="2" charset="0"/>
                <a:cs typeface="SF Pro Semibold" pitchFamily="2" charset="0"/>
              </a:rPr>
              <a:t>Mentored by </a:t>
            </a:r>
            <a:r>
              <a:rPr lang="en-US" dirty="0" err="1">
                <a:latin typeface="SF Pro Semibold" pitchFamily="2" charset="0"/>
                <a:ea typeface="SF Pro Semibold" pitchFamily="2" charset="0"/>
                <a:cs typeface="SF Pro Semibold" pitchFamily="2" charset="0"/>
              </a:rPr>
              <a:t>Taeckyung</a:t>
            </a:r>
            <a:r>
              <a:rPr lang="en-US" dirty="0">
                <a:latin typeface="SF Pro Semibold" pitchFamily="2" charset="0"/>
                <a:ea typeface="SF Pro Semibold" pitchFamily="2" charset="0"/>
                <a:cs typeface="SF Pro Semibold" pitchFamily="2" charset="0"/>
              </a:rPr>
              <a:t> Lee, Sung-Ju Lee</a:t>
            </a:r>
            <a:endParaRPr lang="en-TH" dirty="0">
              <a:latin typeface="SF Pro Semibold" pitchFamily="2" charset="0"/>
              <a:ea typeface="SF Pro Semibold" pitchFamily="2" charset="0"/>
              <a:cs typeface="SF Pro Semibold" pitchFamily="2" charset="0"/>
            </a:endParaRPr>
          </a:p>
        </p:txBody>
      </p:sp>
      <p:sp>
        <p:nvSpPr>
          <p:cNvPr id="5" name="TextBox 4">
            <a:extLst>
              <a:ext uri="{FF2B5EF4-FFF2-40B4-BE49-F238E27FC236}">
                <a16:creationId xmlns:a16="http://schemas.microsoft.com/office/drawing/2014/main" id="{A53AFF16-24FA-5BA3-3D94-3395C762C6A3}"/>
              </a:ext>
            </a:extLst>
          </p:cNvPr>
          <p:cNvSpPr txBox="1"/>
          <p:nvPr/>
        </p:nvSpPr>
        <p:spPr>
          <a:xfrm>
            <a:off x="1378424" y="2497540"/>
            <a:ext cx="9435152" cy="1569660"/>
          </a:xfrm>
          <a:prstGeom prst="rect">
            <a:avLst/>
          </a:prstGeom>
          <a:noFill/>
        </p:spPr>
        <p:txBody>
          <a:bodyPr wrap="square">
            <a:spAutoFit/>
          </a:bodyPr>
          <a:lstStyle/>
          <a:p>
            <a:endParaRPr lang="en-US" sz="3200" dirty="0">
              <a:latin typeface="SF Pro Semibold" pitchFamily="2" charset="0"/>
              <a:ea typeface="SF Pro Semibold" pitchFamily="2" charset="0"/>
              <a:cs typeface="SF Pro Semibold" pitchFamily="2" charset="0"/>
            </a:endParaRPr>
          </a:p>
          <a:p>
            <a:r>
              <a:rPr lang="en-US" sz="3200" dirty="0">
                <a:latin typeface="SF Pro Semibold" pitchFamily="2" charset="0"/>
                <a:ea typeface="SF Pro Semibold" pitchFamily="2" charset="0"/>
                <a:cs typeface="SF Pro Semibold" pitchFamily="2" charset="0"/>
              </a:rPr>
              <a:t>    </a:t>
            </a:r>
            <a:r>
              <a:rPr lang="en-US" sz="3200" dirty="0" err="1">
                <a:latin typeface="SF Pro Semibold" pitchFamily="2" charset="0"/>
                <a:ea typeface="SF Pro Semibold" pitchFamily="2" charset="0"/>
                <a:cs typeface="SF Pro Semibold" pitchFamily="2" charset="0"/>
              </a:rPr>
              <a:t>ccuracy</a:t>
            </a:r>
            <a:r>
              <a:rPr lang="en-US" sz="3200" dirty="0">
                <a:latin typeface="SF Pro Semibold" pitchFamily="2" charset="0"/>
                <a:ea typeface="SF Pro Semibold" pitchFamily="2" charset="0"/>
                <a:cs typeface="SF Pro Semibold" pitchFamily="2" charset="0"/>
              </a:rPr>
              <a:t> </a:t>
            </a:r>
            <a:r>
              <a:rPr lang="en-US" sz="3200" dirty="0">
                <a:solidFill>
                  <a:srgbClr val="00B050"/>
                </a:solidFill>
                <a:latin typeface="SF Pro Semibold" pitchFamily="2" charset="0"/>
                <a:ea typeface="SF Pro Semibold" pitchFamily="2" charset="0"/>
                <a:cs typeface="SF Pro Semibold" pitchFamily="2" charset="0"/>
              </a:rPr>
              <a:t>    </a:t>
            </a:r>
            <a:r>
              <a:rPr lang="en-US" sz="3200" dirty="0" err="1">
                <a:latin typeface="SF Pro Semibold" pitchFamily="2" charset="0"/>
                <a:ea typeface="SF Pro Semibold" pitchFamily="2" charset="0"/>
                <a:cs typeface="SF Pro Semibold" pitchFamily="2" charset="0"/>
              </a:rPr>
              <a:t>stimation</a:t>
            </a:r>
            <a:r>
              <a:rPr lang="en-US" sz="3200" dirty="0">
                <a:latin typeface="SF Pro Semibold" pitchFamily="2" charset="0"/>
                <a:ea typeface="SF Pro Semibold" pitchFamily="2" charset="0"/>
                <a:cs typeface="SF Pro Semibold" pitchFamily="2" charset="0"/>
              </a:rPr>
              <a:t>  for </a:t>
            </a:r>
          </a:p>
          <a:p>
            <a:r>
              <a:rPr lang="en-US" sz="3200" dirty="0">
                <a:solidFill>
                  <a:srgbClr val="00B050"/>
                </a:solidFill>
                <a:latin typeface="SF Pro Semibold" pitchFamily="2" charset="0"/>
                <a:ea typeface="SF Pro Semibold" pitchFamily="2" charset="0"/>
                <a:cs typeface="SF Pro Semibold" pitchFamily="2" charset="0"/>
              </a:rPr>
              <a:t>   </a:t>
            </a:r>
            <a:r>
              <a:rPr lang="en-US" sz="3200" dirty="0" err="1">
                <a:latin typeface="SF Pro Semibold" pitchFamily="2" charset="0"/>
                <a:ea typeface="SF Pro Semibold" pitchFamily="2" charset="0"/>
                <a:cs typeface="SF Pro Semibold" pitchFamily="2" charset="0"/>
              </a:rPr>
              <a:t>est</a:t>
            </a:r>
            <a:r>
              <a:rPr lang="en-US" sz="3200" dirty="0">
                <a:latin typeface="SF Pro Semibold" pitchFamily="2" charset="0"/>
                <a:ea typeface="SF Pro Semibold" pitchFamily="2" charset="0"/>
                <a:cs typeface="SF Pro Semibold" pitchFamily="2" charset="0"/>
              </a:rPr>
              <a:t>-</a:t>
            </a:r>
            <a:r>
              <a:rPr lang="en-US" sz="3200" dirty="0">
                <a:solidFill>
                  <a:srgbClr val="00B050"/>
                </a:solidFill>
                <a:latin typeface="SF Pro Semibold" pitchFamily="2" charset="0"/>
                <a:ea typeface="SF Pro Semibold" pitchFamily="2" charset="0"/>
                <a:cs typeface="SF Pro Semibold" pitchFamily="2" charset="0"/>
              </a:rPr>
              <a:t>   </a:t>
            </a:r>
            <a:r>
              <a:rPr lang="en-US" sz="3200" dirty="0" err="1">
                <a:latin typeface="SF Pro Semibold" pitchFamily="2" charset="0"/>
                <a:ea typeface="SF Pro Semibold" pitchFamily="2" charset="0"/>
                <a:cs typeface="SF Pro Semibold" pitchFamily="2" charset="0"/>
              </a:rPr>
              <a:t>ime</a:t>
            </a:r>
            <a:r>
              <a:rPr lang="en-US" sz="3200" dirty="0">
                <a:latin typeface="SF Pro Semibold" pitchFamily="2" charset="0"/>
                <a:ea typeface="SF Pro Semibold" pitchFamily="2" charset="0"/>
                <a:cs typeface="SF Pro Semibold" pitchFamily="2" charset="0"/>
              </a:rPr>
              <a:t>  </a:t>
            </a:r>
            <a:r>
              <a:rPr lang="en-US" sz="3200" dirty="0">
                <a:solidFill>
                  <a:srgbClr val="00B050"/>
                </a:solidFill>
                <a:latin typeface="SF Pro Semibold" pitchFamily="2" charset="0"/>
                <a:ea typeface="SF Pro Semibold" pitchFamily="2" charset="0"/>
                <a:cs typeface="SF Pro Semibold" pitchFamily="2" charset="0"/>
              </a:rPr>
              <a:t>   </a:t>
            </a:r>
            <a:r>
              <a:rPr lang="en-US" sz="3200" dirty="0" err="1">
                <a:latin typeface="SF Pro Semibold" pitchFamily="2" charset="0"/>
                <a:ea typeface="SF Pro Semibold" pitchFamily="2" charset="0"/>
                <a:cs typeface="SF Pro Semibold" pitchFamily="2" charset="0"/>
              </a:rPr>
              <a:t>daptation</a:t>
            </a:r>
            <a:endParaRPr lang="en-TH" sz="3200" dirty="0">
              <a:latin typeface="SF Pro Semibold" pitchFamily="2" charset="0"/>
              <a:ea typeface="SF Pro Semibold" pitchFamily="2" charset="0"/>
              <a:cs typeface="SF Pro Semibold" pitchFamily="2" charset="0"/>
            </a:endParaRPr>
          </a:p>
        </p:txBody>
      </p:sp>
      <p:sp>
        <p:nvSpPr>
          <p:cNvPr id="17" name="Title 1">
            <a:extLst>
              <a:ext uri="{FF2B5EF4-FFF2-40B4-BE49-F238E27FC236}">
                <a16:creationId xmlns:a16="http://schemas.microsoft.com/office/drawing/2014/main" id="{891E62E1-945D-3865-9B7F-8D7862E0E31C}"/>
              </a:ext>
            </a:extLst>
          </p:cNvPr>
          <p:cNvSpPr txBox="1">
            <a:spLocks/>
          </p:cNvSpPr>
          <p:nvPr/>
        </p:nvSpPr>
        <p:spPr>
          <a:xfrm>
            <a:off x="1495653" y="2989906"/>
            <a:ext cx="300153" cy="5699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B050"/>
                </a:solidFill>
                <a:latin typeface="SF Pro Semibold" pitchFamily="2" charset="0"/>
                <a:ea typeface="SF Pro Semibold" pitchFamily="2" charset="0"/>
                <a:cs typeface="SF Pro Semibold" pitchFamily="2" charset="0"/>
              </a:rPr>
              <a:t>A</a:t>
            </a:r>
            <a:r>
              <a:rPr lang="en-US" sz="3200" dirty="0">
                <a:latin typeface="SF Pro Semibold" pitchFamily="2" charset="0"/>
                <a:ea typeface="SF Pro Semibold" pitchFamily="2" charset="0"/>
                <a:cs typeface="SF Pro Semibold" pitchFamily="2" charset="0"/>
              </a:rPr>
              <a:t> </a:t>
            </a:r>
          </a:p>
        </p:txBody>
      </p:sp>
      <p:sp>
        <p:nvSpPr>
          <p:cNvPr id="18" name="Title 1">
            <a:extLst>
              <a:ext uri="{FF2B5EF4-FFF2-40B4-BE49-F238E27FC236}">
                <a16:creationId xmlns:a16="http://schemas.microsoft.com/office/drawing/2014/main" id="{9012BDFE-2075-24B1-6B1D-E283495AB29E}"/>
              </a:ext>
            </a:extLst>
          </p:cNvPr>
          <p:cNvSpPr txBox="1">
            <a:spLocks/>
          </p:cNvSpPr>
          <p:nvPr/>
        </p:nvSpPr>
        <p:spPr>
          <a:xfrm>
            <a:off x="3351999" y="2989906"/>
            <a:ext cx="300153" cy="5699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B050"/>
                </a:solidFill>
                <a:latin typeface="SF Pro Semibold" pitchFamily="2" charset="0"/>
                <a:ea typeface="SF Pro Semibold" pitchFamily="2" charset="0"/>
                <a:cs typeface="SF Pro Semibold" pitchFamily="2" charset="0"/>
              </a:rPr>
              <a:t>E</a:t>
            </a:r>
          </a:p>
        </p:txBody>
      </p:sp>
      <p:sp>
        <p:nvSpPr>
          <p:cNvPr id="19" name="Title 1">
            <a:extLst>
              <a:ext uri="{FF2B5EF4-FFF2-40B4-BE49-F238E27FC236}">
                <a16:creationId xmlns:a16="http://schemas.microsoft.com/office/drawing/2014/main" id="{8371985C-0C34-7B03-C475-BD510B9A267E}"/>
              </a:ext>
            </a:extLst>
          </p:cNvPr>
          <p:cNvSpPr txBox="1">
            <a:spLocks/>
          </p:cNvSpPr>
          <p:nvPr/>
        </p:nvSpPr>
        <p:spPr>
          <a:xfrm>
            <a:off x="1491129" y="3568780"/>
            <a:ext cx="257845" cy="48961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B050"/>
                </a:solidFill>
                <a:latin typeface="SF Pro Semibold" pitchFamily="2" charset="0"/>
                <a:ea typeface="SF Pro Semibold" pitchFamily="2" charset="0"/>
                <a:cs typeface="SF Pro Semibold" pitchFamily="2" charset="0"/>
              </a:rPr>
              <a:t>T</a:t>
            </a:r>
          </a:p>
        </p:txBody>
      </p:sp>
      <p:sp>
        <p:nvSpPr>
          <p:cNvPr id="20" name="Title 1">
            <a:extLst>
              <a:ext uri="{FF2B5EF4-FFF2-40B4-BE49-F238E27FC236}">
                <a16:creationId xmlns:a16="http://schemas.microsoft.com/office/drawing/2014/main" id="{286EFF49-F0AF-1C99-C247-70E5584D8263}"/>
              </a:ext>
            </a:extLst>
          </p:cNvPr>
          <p:cNvSpPr txBox="1">
            <a:spLocks/>
          </p:cNvSpPr>
          <p:nvPr/>
        </p:nvSpPr>
        <p:spPr>
          <a:xfrm>
            <a:off x="2433454" y="3565509"/>
            <a:ext cx="257845" cy="48961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B050"/>
                </a:solidFill>
                <a:latin typeface="SF Pro Semibold" pitchFamily="2" charset="0"/>
                <a:ea typeface="SF Pro Semibold" pitchFamily="2" charset="0"/>
                <a:cs typeface="SF Pro Semibold" pitchFamily="2" charset="0"/>
              </a:rPr>
              <a:t>T</a:t>
            </a:r>
          </a:p>
        </p:txBody>
      </p:sp>
      <p:sp>
        <p:nvSpPr>
          <p:cNvPr id="21" name="Title 1">
            <a:extLst>
              <a:ext uri="{FF2B5EF4-FFF2-40B4-BE49-F238E27FC236}">
                <a16:creationId xmlns:a16="http://schemas.microsoft.com/office/drawing/2014/main" id="{DA44D8A1-B01B-6F84-606F-279091636784}"/>
              </a:ext>
            </a:extLst>
          </p:cNvPr>
          <p:cNvSpPr txBox="1">
            <a:spLocks/>
          </p:cNvSpPr>
          <p:nvPr/>
        </p:nvSpPr>
        <p:spPr>
          <a:xfrm>
            <a:off x="3468672" y="3558582"/>
            <a:ext cx="257845" cy="48961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0B050"/>
                </a:solidFill>
                <a:latin typeface="SF Pro Semibold" pitchFamily="2" charset="0"/>
                <a:ea typeface="SF Pro Semibold" pitchFamily="2" charset="0"/>
                <a:cs typeface="SF Pro Semibold" pitchFamily="2" charset="0"/>
              </a:rPr>
              <a:t>A</a:t>
            </a:r>
          </a:p>
        </p:txBody>
      </p:sp>
      <p:grpSp>
        <p:nvGrpSpPr>
          <p:cNvPr id="24" name="Group 23">
            <a:extLst>
              <a:ext uri="{FF2B5EF4-FFF2-40B4-BE49-F238E27FC236}">
                <a16:creationId xmlns:a16="http://schemas.microsoft.com/office/drawing/2014/main" id="{EDCBCDEB-B925-57EF-F13D-BAD35E5DB594}"/>
              </a:ext>
            </a:extLst>
          </p:cNvPr>
          <p:cNvGrpSpPr/>
          <p:nvPr/>
        </p:nvGrpSpPr>
        <p:grpSpPr>
          <a:xfrm>
            <a:off x="1485462" y="1519587"/>
            <a:ext cx="2578455" cy="979228"/>
            <a:chOff x="1378424" y="2449772"/>
            <a:chExt cx="2578455" cy="979228"/>
          </a:xfrm>
        </p:grpSpPr>
        <p:sp>
          <p:nvSpPr>
            <p:cNvPr id="25" name="Title 1">
              <a:extLst>
                <a:ext uri="{FF2B5EF4-FFF2-40B4-BE49-F238E27FC236}">
                  <a16:creationId xmlns:a16="http://schemas.microsoft.com/office/drawing/2014/main" id="{F38B96C0-A491-A3B1-3B69-C7A804B6830A}"/>
                </a:ext>
              </a:extLst>
            </p:cNvPr>
            <p:cNvSpPr txBox="1">
              <a:spLocks/>
            </p:cNvSpPr>
            <p:nvPr/>
          </p:nvSpPr>
          <p:spPr>
            <a:xfrm>
              <a:off x="1378424" y="2449773"/>
              <a:ext cx="515691" cy="979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atin typeface="SF Pro Semibold" pitchFamily="2" charset="0"/>
                  <a:ea typeface="SF Pro Semibold" pitchFamily="2" charset="0"/>
                  <a:cs typeface="SF Pro Semibold" pitchFamily="2" charset="0"/>
                </a:rPr>
                <a:t>A</a:t>
              </a:r>
              <a:endParaRPr lang="en-US" dirty="0">
                <a:latin typeface="SF Pro Semibold" pitchFamily="2" charset="0"/>
                <a:ea typeface="SF Pro Semibold" pitchFamily="2" charset="0"/>
                <a:cs typeface="SF Pro Semibold" pitchFamily="2" charset="0"/>
              </a:endParaRPr>
            </a:p>
          </p:txBody>
        </p:sp>
        <p:sp>
          <p:nvSpPr>
            <p:cNvPr id="26" name="Title 1">
              <a:extLst>
                <a:ext uri="{FF2B5EF4-FFF2-40B4-BE49-F238E27FC236}">
                  <a16:creationId xmlns:a16="http://schemas.microsoft.com/office/drawing/2014/main" id="{8762D3B8-A4D3-6EDB-F589-B79DEB18AF42}"/>
                </a:ext>
              </a:extLst>
            </p:cNvPr>
            <p:cNvSpPr txBox="1">
              <a:spLocks/>
            </p:cNvSpPr>
            <p:nvPr/>
          </p:nvSpPr>
          <p:spPr>
            <a:xfrm>
              <a:off x="1894115" y="2449772"/>
              <a:ext cx="515691" cy="979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E</a:t>
              </a:r>
            </a:p>
          </p:txBody>
        </p:sp>
        <p:sp>
          <p:nvSpPr>
            <p:cNvPr id="27" name="Title 1">
              <a:extLst>
                <a:ext uri="{FF2B5EF4-FFF2-40B4-BE49-F238E27FC236}">
                  <a16:creationId xmlns:a16="http://schemas.microsoft.com/office/drawing/2014/main" id="{ADE835EA-CE53-1C2F-C3D0-AAE250914D8C}"/>
                </a:ext>
              </a:extLst>
            </p:cNvPr>
            <p:cNvSpPr txBox="1">
              <a:spLocks/>
            </p:cNvSpPr>
            <p:nvPr/>
          </p:nvSpPr>
          <p:spPr>
            <a:xfrm>
              <a:off x="2409806" y="2449772"/>
              <a:ext cx="515691" cy="979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T</a:t>
              </a:r>
            </a:p>
          </p:txBody>
        </p:sp>
        <p:sp>
          <p:nvSpPr>
            <p:cNvPr id="28" name="Title 1">
              <a:extLst>
                <a:ext uri="{FF2B5EF4-FFF2-40B4-BE49-F238E27FC236}">
                  <a16:creationId xmlns:a16="http://schemas.microsoft.com/office/drawing/2014/main" id="{C70447D1-B003-C2D1-92C1-C2120F6722FB}"/>
                </a:ext>
              </a:extLst>
            </p:cNvPr>
            <p:cNvSpPr txBox="1">
              <a:spLocks/>
            </p:cNvSpPr>
            <p:nvPr/>
          </p:nvSpPr>
          <p:spPr>
            <a:xfrm>
              <a:off x="2925497" y="2449772"/>
              <a:ext cx="515691" cy="979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T</a:t>
              </a:r>
            </a:p>
          </p:txBody>
        </p:sp>
        <p:sp>
          <p:nvSpPr>
            <p:cNvPr id="29" name="Title 1">
              <a:extLst>
                <a:ext uri="{FF2B5EF4-FFF2-40B4-BE49-F238E27FC236}">
                  <a16:creationId xmlns:a16="http://schemas.microsoft.com/office/drawing/2014/main" id="{1785FA77-237C-E258-4D45-FF992FBA2918}"/>
                </a:ext>
              </a:extLst>
            </p:cNvPr>
            <p:cNvSpPr txBox="1">
              <a:spLocks/>
            </p:cNvSpPr>
            <p:nvPr/>
          </p:nvSpPr>
          <p:spPr>
            <a:xfrm>
              <a:off x="3441188" y="2449772"/>
              <a:ext cx="515691" cy="979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SF Pro Semibold" pitchFamily="2" charset="0"/>
                  <a:ea typeface="SF Pro Semibold" pitchFamily="2" charset="0"/>
                  <a:cs typeface="SF Pro Semibold" pitchFamily="2" charset="0"/>
                </a:rPr>
                <a:t>A</a:t>
              </a:r>
            </a:p>
          </p:txBody>
        </p:sp>
      </p:grpSp>
      <p:sp>
        <p:nvSpPr>
          <p:cNvPr id="41" name="TextBox 40">
            <a:extLst>
              <a:ext uri="{FF2B5EF4-FFF2-40B4-BE49-F238E27FC236}">
                <a16:creationId xmlns:a16="http://schemas.microsoft.com/office/drawing/2014/main" id="{F9D5B34A-B77F-BEED-72BA-CD62DDFD826D}"/>
              </a:ext>
            </a:extLst>
          </p:cNvPr>
          <p:cNvSpPr txBox="1"/>
          <p:nvPr/>
        </p:nvSpPr>
        <p:spPr>
          <a:xfrm>
            <a:off x="1427192" y="2508094"/>
            <a:ext cx="6097554" cy="584775"/>
          </a:xfrm>
          <a:prstGeom prst="rect">
            <a:avLst/>
          </a:prstGeom>
          <a:noFill/>
        </p:spPr>
        <p:txBody>
          <a:bodyPr wrap="square">
            <a:spAutoFit/>
          </a:bodyPr>
          <a:lstStyle/>
          <a:p>
            <a:r>
              <a:rPr lang="en-US" sz="3200" dirty="0">
                <a:latin typeface="SF Pro Semibold" pitchFamily="2" charset="0"/>
                <a:ea typeface="SF Pro Semibold" pitchFamily="2" charset="0"/>
                <a:cs typeface="SF Pro Semibold" pitchFamily="2" charset="0"/>
              </a:rPr>
              <a:t>Label-Free</a:t>
            </a:r>
          </a:p>
        </p:txBody>
      </p:sp>
    </p:spTree>
    <p:extLst>
      <p:ext uri="{BB962C8B-B14F-4D97-AF65-F5344CB8AC3E}">
        <p14:creationId xmlns:p14="http://schemas.microsoft.com/office/powerpoint/2010/main" val="28762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27B67-BD79-59DE-48E3-86F4AC413FC2}"/>
              </a:ext>
            </a:extLst>
          </p:cNvPr>
          <p:cNvPicPr>
            <a:picLocks noChangeAspect="1"/>
          </p:cNvPicPr>
          <p:nvPr/>
        </p:nvPicPr>
        <p:blipFill>
          <a:blip r:embed="rId3"/>
          <a:stretch>
            <a:fillRect/>
          </a:stretch>
        </p:blipFill>
        <p:spPr>
          <a:xfrm>
            <a:off x="3089059" y="1625215"/>
            <a:ext cx="6013881" cy="5076233"/>
          </a:xfrm>
          <a:prstGeom prst="rect">
            <a:avLst/>
          </a:prstGeom>
        </p:spPr>
      </p:pic>
      <p:sp>
        <p:nvSpPr>
          <p:cNvPr id="2" name="Subtitle 2">
            <a:extLst>
              <a:ext uri="{FF2B5EF4-FFF2-40B4-BE49-F238E27FC236}">
                <a16:creationId xmlns:a16="http://schemas.microsoft.com/office/drawing/2014/main" id="{FF91F130-9C89-52BC-8DCB-7914A35C46E2}"/>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Label-Free Accuracy Estimation for Test-Time Adaptation</a:t>
            </a:r>
          </a:p>
        </p:txBody>
      </p:sp>
    </p:spTree>
    <p:extLst>
      <p:ext uri="{BB962C8B-B14F-4D97-AF65-F5344CB8AC3E}">
        <p14:creationId xmlns:p14="http://schemas.microsoft.com/office/powerpoint/2010/main" val="3309615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3"/>
          <a:stretch>
            <a:fillRect/>
          </a:stretch>
        </p:blipFill>
        <p:spPr>
          <a:xfrm>
            <a:off x="1125454" y="2133600"/>
            <a:ext cx="6975594" cy="3658152"/>
          </a:xfrm>
          <a:prstGeom prst="rect">
            <a:avLst/>
          </a:prstGeom>
        </p:spPr>
      </p:pic>
      <p:sp>
        <p:nvSpPr>
          <p:cNvPr id="5" name="Rounded Rectangular Callout 4">
            <a:extLst>
              <a:ext uri="{FF2B5EF4-FFF2-40B4-BE49-F238E27FC236}">
                <a16:creationId xmlns:a16="http://schemas.microsoft.com/office/drawing/2014/main" id="{1C55BA09-9282-86D8-EC16-5B8A50AF7033}"/>
              </a:ext>
            </a:extLst>
          </p:cNvPr>
          <p:cNvSpPr/>
          <p:nvPr/>
        </p:nvSpPr>
        <p:spPr>
          <a:xfrm>
            <a:off x="7859001" y="2133600"/>
            <a:ext cx="2028854" cy="2357718"/>
          </a:xfrm>
          <a:prstGeom prst="wedgeRoundRectCallout">
            <a:avLst>
              <a:gd name="adj1" fmla="val -65429"/>
              <a:gd name="adj2" fmla="val -2066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latin typeface="SF Pro Semibold" pitchFamily="2" charset="0"/>
              <a:ea typeface="SF Pro Semibold" pitchFamily="2" charset="0"/>
              <a:cs typeface="SF Pro Semibold" pitchFamily="2" charset="0"/>
            </a:endParaRPr>
          </a:p>
          <a:p>
            <a:pPr algn="ctr"/>
            <a:endParaRPr lang="en-TH" dirty="0">
              <a:latin typeface="SF Pro Semibold" pitchFamily="2" charset="0"/>
              <a:ea typeface="SF Pro Semibold" pitchFamily="2" charset="0"/>
              <a:cs typeface="SF Pro Semibold" pitchFamily="2" charset="0"/>
            </a:endParaRPr>
          </a:p>
        </p:txBody>
      </p:sp>
      <p:sp>
        <p:nvSpPr>
          <p:cNvPr id="7" name="Rounded Rectangle 6">
            <a:extLst>
              <a:ext uri="{FF2B5EF4-FFF2-40B4-BE49-F238E27FC236}">
                <a16:creationId xmlns:a16="http://schemas.microsoft.com/office/drawing/2014/main" id="{814F6ADC-47A8-9705-2144-090EE9477526}"/>
              </a:ext>
            </a:extLst>
          </p:cNvPr>
          <p:cNvSpPr/>
          <p:nvPr/>
        </p:nvSpPr>
        <p:spPr>
          <a:xfrm>
            <a:off x="8333913" y="3435119"/>
            <a:ext cx="998581" cy="545739"/>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solidFill>
                <a:sysClr val="windowText" lastClr="000000"/>
              </a:solidFill>
              <a:latin typeface="SF Pro Semibold" pitchFamily="2" charset="0"/>
              <a:ea typeface="SF Pro Semibold" pitchFamily="2" charset="0"/>
              <a:cs typeface="SF Pro Semibold" pitchFamily="2" charset="0"/>
            </a:endParaRPr>
          </a:p>
        </p:txBody>
      </p:sp>
      <p:sp>
        <p:nvSpPr>
          <p:cNvPr id="6" name="TextBox 5">
            <a:extLst>
              <a:ext uri="{FF2B5EF4-FFF2-40B4-BE49-F238E27FC236}">
                <a16:creationId xmlns:a16="http://schemas.microsoft.com/office/drawing/2014/main" id="{106ADA85-FD29-EDA7-8AF4-C217F05E34DB}"/>
              </a:ext>
            </a:extLst>
          </p:cNvPr>
          <p:cNvSpPr txBox="1"/>
          <p:nvPr/>
        </p:nvSpPr>
        <p:spPr>
          <a:xfrm>
            <a:off x="7946804" y="2496730"/>
            <a:ext cx="1772800" cy="830997"/>
          </a:xfrm>
          <a:prstGeom prst="rect">
            <a:avLst/>
          </a:prstGeom>
          <a:noFill/>
        </p:spPr>
        <p:txBody>
          <a:bodyPr wrap="square">
            <a:spAutoFit/>
          </a:bodyPr>
          <a:lstStyle/>
          <a:p>
            <a:pPr algn="ctr"/>
            <a:r>
              <a:rPr lang="en-TH" sz="2400" dirty="0">
                <a:solidFill>
                  <a:schemeClr val="bg1"/>
                </a:solidFill>
                <a:latin typeface="SF Pro Semibold" pitchFamily="2" charset="0"/>
                <a:ea typeface="SF Pro Semibold" pitchFamily="2" charset="0"/>
                <a:cs typeface="SF Pro Semibold" pitchFamily="2" charset="0"/>
              </a:rPr>
              <a:t>Telsa with Auto-Pilot</a:t>
            </a:r>
          </a:p>
        </p:txBody>
      </p:sp>
      <p:sp>
        <p:nvSpPr>
          <p:cNvPr id="2" name="Subtitle 2">
            <a:extLst>
              <a:ext uri="{FF2B5EF4-FFF2-40B4-BE49-F238E27FC236}">
                <a16:creationId xmlns:a16="http://schemas.microsoft.com/office/drawing/2014/main" id="{429737A1-39DE-926E-630F-9278BD551AC7}"/>
              </a:ext>
            </a:extLst>
          </p:cNvPr>
          <p:cNvSpPr txBox="1">
            <a:spLocks/>
          </p:cNvSpPr>
          <p:nvPr/>
        </p:nvSpPr>
        <p:spPr>
          <a:xfrm>
            <a:off x="446548" y="344976"/>
            <a:ext cx="10665333"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4000" dirty="0">
                <a:latin typeface="SF Pro Semibold" pitchFamily="2" charset="0"/>
                <a:ea typeface="SF Pro Semibold" pitchFamily="2" charset="0"/>
                <a:cs typeface="SF Pro Semibold" pitchFamily="2" charset="0"/>
              </a:rPr>
              <a:t>ML Model is represented as Neural Network</a:t>
            </a:r>
          </a:p>
        </p:txBody>
      </p:sp>
      <p:sp>
        <p:nvSpPr>
          <p:cNvPr id="8" name="TextBox 7">
            <a:extLst>
              <a:ext uri="{FF2B5EF4-FFF2-40B4-BE49-F238E27FC236}">
                <a16:creationId xmlns:a16="http://schemas.microsoft.com/office/drawing/2014/main" id="{D185BB01-E17D-555B-EB1F-37BB3BD9F7AD}"/>
              </a:ext>
            </a:extLst>
          </p:cNvPr>
          <p:cNvSpPr txBox="1"/>
          <p:nvPr/>
        </p:nvSpPr>
        <p:spPr>
          <a:xfrm>
            <a:off x="8300993" y="3516613"/>
            <a:ext cx="1064419" cy="382749"/>
          </a:xfrm>
          <a:prstGeom prst="rect">
            <a:avLst/>
          </a:prstGeom>
          <a:noFill/>
        </p:spPr>
        <p:txBody>
          <a:bodyPr wrap="square">
            <a:spAutoFit/>
          </a:bodyP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Tree>
    <p:extLst>
      <p:ext uri="{BB962C8B-B14F-4D97-AF65-F5344CB8AC3E}">
        <p14:creationId xmlns:p14="http://schemas.microsoft.com/office/powerpoint/2010/main" val="36537912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14F6ADC-47A8-9705-2144-090EE9477526}"/>
              </a:ext>
            </a:extLst>
          </p:cNvPr>
          <p:cNvSpPr/>
          <p:nvPr/>
        </p:nvSpPr>
        <p:spPr>
          <a:xfrm>
            <a:off x="3026899" y="1693311"/>
            <a:ext cx="6138201" cy="4443413"/>
          </a:xfrm>
          <a:prstGeom prst="roundRect">
            <a:avLst/>
          </a:prstGeom>
          <a:solidFill>
            <a:srgbClr val="BDFE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solidFill>
                <a:sysClr val="windowText" lastClr="000000"/>
              </a:solidFill>
              <a:latin typeface="SF Pro Semibold" pitchFamily="2" charset="0"/>
              <a:ea typeface="SF Pro Semibold" pitchFamily="2" charset="0"/>
              <a:cs typeface="SF Pro Semibold" pitchFamily="2" charset="0"/>
            </a:endParaRPr>
          </a:p>
        </p:txBody>
      </p:sp>
      <p:grpSp>
        <p:nvGrpSpPr>
          <p:cNvPr id="3" name="Group 2">
            <a:extLst>
              <a:ext uri="{FF2B5EF4-FFF2-40B4-BE49-F238E27FC236}">
                <a16:creationId xmlns:a16="http://schemas.microsoft.com/office/drawing/2014/main" id="{BABAE2F3-4CF9-84FE-E896-4F8C3CB7F869}"/>
              </a:ext>
            </a:extLst>
          </p:cNvPr>
          <p:cNvGrpSpPr/>
          <p:nvPr/>
        </p:nvGrpSpPr>
        <p:grpSpPr>
          <a:xfrm>
            <a:off x="4085522" y="2000738"/>
            <a:ext cx="4191943" cy="3828562"/>
            <a:chOff x="742950" y="1640358"/>
            <a:chExt cx="1964763" cy="1702307"/>
          </a:xfrm>
          <a:solidFill>
            <a:srgbClr val="00A3FF"/>
          </a:solidFill>
        </p:grpSpPr>
        <p:sp>
          <p:nvSpPr>
            <p:cNvPr id="8" name="Oval 7">
              <a:extLst>
                <a:ext uri="{FF2B5EF4-FFF2-40B4-BE49-F238E27FC236}">
                  <a16:creationId xmlns:a16="http://schemas.microsoft.com/office/drawing/2014/main" id="{4C6DEDCE-AAF1-D34B-6B88-F271355C9BDB}"/>
                </a:ext>
              </a:extLst>
            </p:cNvPr>
            <p:cNvSpPr/>
            <p:nvPr/>
          </p:nvSpPr>
          <p:spPr>
            <a:xfrm>
              <a:off x="742950"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9" name="Oval 8">
              <a:extLst>
                <a:ext uri="{FF2B5EF4-FFF2-40B4-BE49-F238E27FC236}">
                  <a16:creationId xmlns:a16="http://schemas.microsoft.com/office/drawing/2014/main" id="{7E33667C-B3D8-576F-2BB4-4106EB3946AD}"/>
                </a:ext>
              </a:extLst>
            </p:cNvPr>
            <p:cNvSpPr/>
            <p:nvPr/>
          </p:nvSpPr>
          <p:spPr>
            <a:xfrm>
              <a:off x="742950"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0" name="Oval 9">
              <a:extLst>
                <a:ext uri="{FF2B5EF4-FFF2-40B4-BE49-F238E27FC236}">
                  <a16:creationId xmlns:a16="http://schemas.microsoft.com/office/drawing/2014/main" id="{64EC4D76-71FF-B8FE-8DD5-30515DE76FAC}"/>
                </a:ext>
              </a:extLst>
            </p:cNvPr>
            <p:cNvSpPr/>
            <p:nvPr/>
          </p:nvSpPr>
          <p:spPr>
            <a:xfrm>
              <a:off x="1576993" y="164035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1" name="Oval 10">
              <a:extLst>
                <a:ext uri="{FF2B5EF4-FFF2-40B4-BE49-F238E27FC236}">
                  <a16:creationId xmlns:a16="http://schemas.microsoft.com/office/drawing/2014/main" id="{4237DE04-ABCD-765C-9CCE-90D723E10F8B}"/>
                </a:ext>
              </a:extLst>
            </p:cNvPr>
            <p:cNvSpPr/>
            <p:nvPr/>
          </p:nvSpPr>
          <p:spPr>
            <a:xfrm>
              <a:off x="1576993" y="2343173"/>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latin typeface="SF Pro Semibold" pitchFamily="2" charset="0"/>
                <a:ea typeface="SF Pro Semibold" pitchFamily="2" charset="0"/>
                <a:cs typeface="SF Pro Semibold" pitchFamily="2" charset="0"/>
              </a:endParaRPr>
            </a:p>
          </p:txBody>
        </p:sp>
        <p:sp>
          <p:nvSpPr>
            <p:cNvPr id="12" name="Oval 11">
              <a:extLst>
                <a:ext uri="{FF2B5EF4-FFF2-40B4-BE49-F238E27FC236}">
                  <a16:creationId xmlns:a16="http://schemas.microsoft.com/office/drawing/2014/main" id="{89057129-788F-B567-8D41-42FB37694778}"/>
                </a:ext>
              </a:extLst>
            </p:cNvPr>
            <p:cNvSpPr/>
            <p:nvPr/>
          </p:nvSpPr>
          <p:spPr>
            <a:xfrm>
              <a:off x="1576993" y="304598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3" name="Oval 12">
              <a:extLst>
                <a:ext uri="{FF2B5EF4-FFF2-40B4-BE49-F238E27FC236}">
                  <a16:creationId xmlns:a16="http://schemas.microsoft.com/office/drawing/2014/main" id="{24C6C670-9074-BA0A-4CBA-D5823C16990C}"/>
                </a:ext>
              </a:extLst>
            </p:cNvPr>
            <p:cNvSpPr/>
            <p:nvPr/>
          </p:nvSpPr>
          <p:spPr>
            <a:xfrm>
              <a:off x="2411035"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4" name="Oval 13">
              <a:extLst>
                <a:ext uri="{FF2B5EF4-FFF2-40B4-BE49-F238E27FC236}">
                  <a16:creationId xmlns:a16="http://schemas.microsoft.com/office/drawing/2014/main" id="{4CEB0A6B-DD2F-41CD-9690-59EA80688112}"/>
                </a:ext>
              </a:extLst>
            </p:cNvPr>
            <p:cNvSpPr/>
            <p:nvPr/>
          </p:nvSpPr>
          <p:spPr>
            <a:xfrm>
              <a:off x="2411036"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cxnSp>
          <p:nvCxnSpPr>
            <p:cNvPr id="15" name="Straight Connector 14">
              <a:extLst>
                <a:ext uri="{FF2B5EF4-FFF2-40B4-BE49-F238E27FC236}">
                  <a16:creationId xmlns:a16="http://schemas.microsoft.com/office/drawing/2014/main" id="{DFACC07D-5EF3-CE6E-C301-FF54452E666F}"/>
                </a:ext>
              </a:extLst>
            </p:cNvPr>
            <p:cNvCxnSpPr>
              <a:cxnSpLocks/>
              <a:stCxn id="8" idx="7"/>
              <a:endCxn id="10" idx="2"/>
            </p:cNvCxnSpPr>
            <p:nvPr/>
          </p:nvCxnSpPr>
          <p:spPr>
            <a:xfrm flipV="1">
              <a:off x="996180" y="1788697"/>
              <a:ext cx="580813" cy="23595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62E4D3-B667-7A31-32FD-DFC2BC0AA720}"/>
                </a:ext>
              </a:extLst>
            </p:cNvPr>
            <p:cNvCxnSpPr>
              <a:cxnSpLocks/>
              <a:stCxn id="8" idx="6"/>
              <a:endCxn id="11" idx="1"/>
            </p:cNvCxnSpPr>
            <p:nvPr/>
          </p:nvCxnSpPr>
          <p:spPr>
            <a:xfrm>
              <a:off x="1039627" y="2129539"/>
              <a:ext cx="580813" cy="25708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7F96CA-0803-9CAF-680E-1A041706FC47}"/>
                </a:ext>
              </a:extLst>
            </p:cNvPr>
            <p:cNvCxnSpPr>
              <a:cxnSpLocks/>
              <a:stCxn id="8" idx="5"/>
              <a:endCxn id="12" idx="1"/>
            </p:cNvCxnSpPr>
            <p:nvPr/>
          </p:nvCxnSpPr>
          <p:spPr>
            <a:xfrm>
              <a:off x="996180"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2AD88A-6246-D0FC-F068-D669EA4744AC}"/>
                </a:ext>
              </a:extLst>
            </p:cNvPr>
            <p:cNvCxnSpPr>
              <a:cxnSpLocks/>
              <a:stCxn id="9" idx="7"/>
              <a:endCxn id="10" idx="3"/>
            </p:cNvCxnSpPr>
            <p:nvPr/>
          </p:nvCxnSpPr>
          <p:spPr>
            <a:xfrm flipV="1">
              <a:off x="996180" y="1893588"/>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A4457C-5FA5-9A7C-D34D-2D2147A66E0A}"/>
                </a:ext>
              </a:extLst>
            </p:cNvPr>
            <p:cNvCxnSpPr>
              <a:cxnSpLocks/>
              <a:stCxn id="9" idx="6"/>
              <a:endCxn id="11" idx="3"/>
            </p:cNvCxnSpPr>
            <p:nvPr/>
          </p:nvCxnSpPr>
          <p:spPr>
            <a:xfrm flipV="1">
              <a:off x="1039627" y="2596402"/>
              <a:ext cx="580813" cy="257083"/>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775DB7-D57B-155F-DCCA-7073C0021416}"/>
                </a:ext>
              </a:extLst>
            </p:cNvPr>
            <p:cNvCxnSpPr>
              <a:cxnSpLocks/>
              <a:stCxn id="9" idx="5"/>
              <a:endCxn id="12" idx="2"/>
            </p:cNvCxnSpPr>
            <p:nvPr/>
          </p:nvCxnSpPr>
          <p:spPr>
            <a:xfrm>
              <a:off x="996180" y="2958376"/>
              <a:ext cx="580813" cy="23595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5E357EB-67D0-8C4D-61F2-83EDC1966C36}"/>
                </a:ext>
              </a:extLst>
            </p:cNvPr>
            <p:cNvCxnSpPr>
              <a:cxnSpLocks/>
              <a:stCxn id="10" idx="6"/>
              <a:endCxn id="13" idx="1"/>
            </p:cNvCxnSpPr>
            <p:nvPr/>
          </p:nvCxnSpPr>
          <p:spPr>
            <a:xfrm>
              <a:off x="1873669" y="1788697"/>
              <a:ext cx="580813" cy="23595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9AD4EC-E83B-9292-8636-72C002F0ED4B}"/>
                </a:ext>
              </a:extLst>
            </p:cNvPr>
            <p:cNvCxnSpPr>
              <a:cxnSpLocks/>
              <a:stCxn id="10" idx="5"/>
              <a:endCxn id="14" idx="1"/>
            </p:cNvCxnSpPr>
            <p:nvPr/>
          </p:nvCxnSpPr>
          <p:spPr>
            <a:xfrm>
              <a:off x="1830222" y="1893588"/>
              <a:ext cx="624261"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24F36A-A0FA-15FD-E58D-687FF65DF09E}"/>
                </a:ext>
              </a:extLst>
            </p:cNvPr>
            <p:cNvCxnSpPr>
              <a:cxnSpLocks/>
              <a:stCxn id="11" idx="7"/>
              <a:endCxn id="13" idx="2"/>
            </p:cNvCxnSpPr>
            <p:nvPr/>
          </p:nvCxnSpPr>
          <p:spPr>
            <a:xfrm flipV="1">
              <a:off x="1830222" y="2129539"/>
              <a:ext cx="580813" cy="25708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519802-F1AC-4D89-4FA0-8F465843B45C}"/>
                </a:ext>
              </a:extLst>
            </p:cNvPr>
            <p:cNvCxnSpPr>
              <a:cxnSpLocks/>
              <a:stCxn id="11" idx="5"/>
              <a:endCxn id="14" idx="2"/>
            </p:cNvCxnSpPr>
            <p:nvPr/>
          </p:nvCxnSpPr>
          <p:spPr>
            <a:xfrm>
              <a:off x="1830222" y="2596402"/>
              <a:ext cx="580814" cy="257083"/>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9E7BB3-9AD8-B17A-C078-1FDA15BCE9A9}"/>
                </a:ext>
              </a:extLst>
            </p:cNvPr>
            <p:cNvCxnSpPr>
              <a:cxnSpLocks/>
              <a:stCxn id="12" idx="7"/>
              <a:endCxn id="13" idx="3"/>
            </p:cNvCxnSpPr>
            <p:nvPr/>
          </p:nvCxnSpPr>
          <p:spPr>
            <a:xfrm flipV="1">
              <a:off x="1830222"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4CFE282-A728-0036-E05A-1E721037B0F0}"/>
                </a:ext>
              </a:extLst>
            </p:cNvPr>
            <p:cNvCxnSpPr>
              <a:cxnSpLocks/>
              <a:stCxn id="12" idx="6"/>
              <a:endCxn id="14" idx="3"/>
            </p:cNvCxnSpPr>
            <p:nvPr/>
          </p:nvCxnSpPr>
          <p:spPr>
            <a:xfrm flipV="1">
              <a:off x="1873669" y="2958376"/>
              <a:ext cx="580814" cy="235951"/>
            </a:xfrm>
            <a:prstGeom prst="line">
              <a:avLst/>
            </a:prstGeom>
            <a:grpFill/>
            <a:ln w="28575"/>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E39EDA42-C18B-5DD3-7A73-3D76F80C47F9}"/>
              </a:ext>
            </a:extLst>
          </p:cNvPr>
          <p:cNvSpPr txBox="1"/>
          <p:nvPr/>
        </p:nvSpPr>
        <p:spPr>
          <a:xfrm>
            <a:off x="5338101" y="6213318"/>
            <a:ext cx="4000500" cy="461665"/>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Model</a:t>
            </a:r>
          </a:p>
        </p:txBody>
      </p:sp>
      <p:sp>
        <p:nvSpPr>
          <p:cNvPr id="29" name="Subtitle 2">
            <a:extLst>
              <a:ext uri="{FF2B5EF4-FFF2-40B4-BE49-F238E27FC236}">
                <a16:creationId xmlns:a16="http://schemas.microsoft.com/office/drawing/2014/main" id="{B91E9EF5-781D-4F42-59F5-0AD91A74C5E8}"/>
              </a:ext>
            </a:extLst>
          </p:cNvPr>
          <p:cNvSpPr txBox="1">
            <a:spLocks/>
          </p:cNvSpPr>
          <p:nvPr/>
        </p:nvSpPr>
        <p:spPr>
          <a:xfrm>
            <a:off x="446548" y="344976"/>
            <a:ext cx="10665333"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4000" dirty="0">
                <a:latin typeface="SF Pro Semibold" pitchFamily="2" charset="0"/>
                <a:ea typeface="SF Pro Semibold" pitchFamily="2" charset="0"/>
                <a:cs typeface="SF Pro Semibold" pitchFamily="2" charset="0"/>
              </a:rPr>
              <a:t>ML Model is represented as Neural Network</a:t>
            </a:r>
          </a:p>
        </p:txBody>
      </p:sp>
      <p:sp>
        <p:nvSpPr>
          <p:cNvPr id="34" name="TextBox 33">
            <a:extLst>
              <a:ext uri="{FF2B5EF4-FFF2-40B4-BE49-F238E27FC236}">
                <a16:creationId xmlns:a16="http://schemas.microsoft.com/office/drawing/2014/main" id="{84B52F94-9361-3C9C-3476-60136F99B815}"/>
              </a:ext>
            </a:extLst>
          </p:cNvPr>
          <p:cNvSpPr txBox="1"/>
          <p:nvPr/>
        </p:nvSpPr>
        <p:spPr>
          <a:xfrm>
            <a:off x="3613797" y="6210483"/>
            <a:ext cx="4000500" cy="461665"/>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Machine Learning</a:t>
            </a:r>
          </a:p>
        </p:txBody>
      </p:sp>
      <p:pic>
        <p:nvPicPr>
          <p:cNvPr id="35" name="Picture 22" descr="20,000+ Free Vehicle &amp; Car Images - Pixabay">
            <a:extLst>
              <a:ext uri="{FF2B5EF4-FFF2-40B4-BE49-F238E27FC236}">
                <a16:creationId xmlns:a16="http://schemas.microsoft.com/office/drawing/2014/main" id="{E550DEC6-ED98-466E-D719-D87C1D196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83" y="3149554"/>
            <a:ext cx="1459335" cy="1442179"/>
          </a:xfrm>
          <a:prstGeom prst="rect">
            <a:avLst/>
          </a:prstGeom>
          <a:noFill/>
          <a:extLst>
            <a:ext uri="{909E8E84-426E-40DD-AFC4-6F175D3DCCD1}">
              <a14:hiddenFill xmlns:a14="http://schemas.microsoft.com/office/drawing/2010/main">
                <a:solidFill>
                  <a:srgbClr val="FFFFFF"/>
                </a:solidFill>
              </a14:hiddenFill>
            </a:ext>
          </a:extLst>
        </p:spPr>
      </p:pic>
      <p:sp>
        <p:nvSpPr>
          <p:cNvPr id="36" name="Right Arrow 35">
            <a:extLst>
              <a:ext uri="{FF2B5EF4-FFF2-40B4-BE49-F238E27FC236}">
                <a16:creationId xmlns:a16="http://schemas.microsoft.com/office/drawing/2014/main" id="{F9A50492-3EB7-1069-768C-A4F41585BE24}"/>
              </a:ext>
            </a:extLst>
          </p:cNvPr>
          <p:cNvSpPr/>
          <p:nvPr/>
        </p:nvSpPr>
        <p:spPr>
          <a:xfrm>
            <a:off x="2288428" y="3722842"/>
            <a:ext cx="467895" cy="3841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37" name="Right Arrow 36">
            <a:extLst>
              <a:ext uri="{FF2B5EF4-FFF2-40B4-BE49-F238E27FC236}">
                <a16:creationId xmlns:a16="http://schemas.microsoft.com/office/drawing/2014/main" id="{2137FDBC-1151-F496-5E1B-14D05E0349B3}"/>
              </a:ext>
            </a:extLst>
          </p:cNvPr>
          <p:cNvSpPr/>
          <p:nvPr/>
        </p:nvSpPr>
        <p:spPr>
          <a:xfrm>
            <a:off x="9836706" y="3722842"/>
            <a:ext cx="467895" cy="3841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38" name="TextBox 37">
            <a:extLst>
              <a:ext uri="{FF2B5EF4-FFF2-40B4-BE49-F238E27FC236}">
                <a16:creationId xmlns:a16="http://schemas.microsoft.com/office/drawing/2014/main" id="{3136FF53-76D4-A667-6F3F-5C3DCDC29D80}"/>
              </a:ext>
            </a:extLst>
          </p:cNvPr>
          <p:cNvSpPr txBox="1"/>
          <p:nvPr/>
        </p:nvSpPr>
        <p:spPr>
          <a:xfrm>
            <a:off x="10395643" y="3672051"/>
            <a:ext cx="1032598" cy="461665"/>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Car</a:t>
            </a:r>
          </a:p>
        </p:txBody>
      </p:sp>
    </p:spTree>
    <p:extLst>
      <p:ext uri="{BB962C8B-B14F-4D97-AF65-F5344CB8AC3E}">
        <p14:creationId xmlns:p14="http://schemas.microsoft.com/office/powerpoint/2010/main" val="3139714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3">
            <a:extLst>
              <a:ext uri="{FF2B5EF4-FFF2-40B4-BE49-F238E27FC236}">
                <a16:creationId xmlns:a16="http://schemas.microsoft.com/office/drawing/2014/main" id="{EDCE7BF1-9A97-7E74-CCAC-3AC5CEF7712C}"/>
              </a:ext>
            </a:extLst>
          </p:cNvPr>
          <p:cNvSpPr txBox="1">
            <a:spLocks/>
          </p:cNvSpPr>
          <p:nvPr/>
        </p:nvSpPr>
        <p:spPr>
          <a:xfrm>
            <a:off x="5275424" y="3878566"/>
            <a:ext cx="6300880" cy="9953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F Pro Semibold" pitchFamily="2" charset="0"/>
                <a:ea typeface="SF Pro Semibold" pitchFamily="2" charset="0"/>
                <a:cs typeface="SF Pro Semibold" pitchFamily="2" charset="0"/>
              </a:rPr>
              <a:t>“Randomly remove some knowledge of learned model”</a:t>
            </a:r>
          </a:p>
        </p:txBody>
      </p:sp>
      <p:grpSp>
        <p:nvGrpSpPr>
          <p:cNvPr id="171" name="Group 170">
            <a:extLst>
              <a:ext uri="{FF2B5EF4-FFF2-40B4-BE49-F238E27FC236}">
                <a16:creationId xmlns:a16="http://schemas.microsoft.com/office/drawing/2014/main" id="{1814BDF1-451F-A745-1596-BE9043C8B2C3}"/>
              </a:ext>
            </a:extLst>
          </p:cNvPr>
          <p:cNvGrpSpPr/>
          <p:nvPr/>
        </p:nvGrpSpPr>
        <p:grpSpPr>
          <a:xfrm>
            <a:off x="4171842" y="1853414"/>
            <a:ext cx="1532507" cy="1399661"/>
            <a:chOff x="742950" y="1640358"/>
            <a:chExt cx="1964763" cy="1702307"/>
          </a:xfrm>
          <a:solidFill>
            <a:srgbClr val="00A3FF"/>
          </a:solidFill>
        </p:grpSpPr>
        <p:sp>
          <p:nvSpPr>
            <p:cNvPr id="172" name="Oval 171">
              <a:extLst>
                <a:ext uri="{FF2B5EF4-FFF2-40B4-BE49-F238E27FC236}">
                  <a16:creationId xmlns:a16="http://schemas.microsoft.com/office/drawing/2014/main" id="{23942643-3889-4904-E0F1-520FBDAFAB58}"/>
                </a:ext>
              </a:extLst>
            </p:cNvPr>
            <p:cNvSpPr/>
            <p:nvPr/>
          </p:nvSpPr>
          <p:spPr>
            <a:xfrm>
              <a:off x="742950"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73" name="Oval 172">
              <a:extLst>
                <a:ext uri="{FF2B5EF4-FFF2-40B4-BE49-F238E27FC236}">
                  <a16:creationId xmlns:a16="http://schemas.microsoft.com/office/drawing/2014/main" id="{076CCED4-5535-7D19-D401-216871D4E152}"/>
                </a:ext>
              </a:extLst>
            </p:cNvPr>
            <p:cNvSpPr/>
            <p:nvPr/>
          </p:nvSpPr>
          <p:spPr>
            <a:xfrm>
              <a:off x="742950"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74" name="Oval 173">
              <a:extLst>
                <a:ext uri="{FF2B5EF4-FFF2-40B4-BE49-F238E27FC236}">
                  <a16:creationId xmlns:a16="http://schemas.microsoft.com/office/drawing/2014/main" id="{352C4072-6BC0-DE73-99EE-E742E543281A}"/>
                </a:ext>
              </a:extLst>
            </p:cNvPr>
            <p:cNvSpPr/>
            <p:nvPr/>
          </p:nvSpPr>
          <p:spPr>
            <a:xfrm>
              <a:off x="1576993" y="164035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75" name="Oval 174">
              <a:extLst>
                <a:ext uri="{FF2B5EF4-FFF2-40B4-BE49-F238E27FC236}">
                  <a16:creationId xmlns:a16="http://schemas.microsoft.com/office/drawing/2014/main" id="{D4312D95-9200-3EB9-CC71-35CCAB3105B0}"/>
                </a:ext>
              </a:extLst>
            </p:cNvPr>
            <p:cNvSpPr/>
            <p:nvPr/>
          </p:nvSpPr>
          <p:spPr>
            <a:xfrm>
              <a:off x="1576993" y="2343173"/>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latin typeface="SF Pro Semibold" pitchFamily="2" charset="0"/>
                <a:ea typeface="SF Pro Semibold" pitchFamily="2" charset="0"/>
                <a:cs typeface="SF Pro Semibold" pitchFamily="2" charset="0"/>
              </a:endParaRPr>
            </a:p>
          </p:txBody>
        </p:sp>
        <p:sp>
          <p:nvSpPr>
            <p:cNvPr id="176" name="Oval 175">
              <a:extLst>
                <a:ext uri="{FF2B5EF4-FFF2-40B4-BE49-F238E27FC236}">
                  <a16:creationId xmlns:a16="http://schemas.microsoft.com/office/drawing/2014/main" id="{A4F0DFCB-A686-C256-01D0-2F70A236A016}"/>
                </a:ext>
              </a:extLst>
            </p:cNvPr>
            <p:cNvSpPr/>
            <p:nvPr/>
          </p:nvSpPr>
          <p:spPr>
            <a:xfrm>
              <a:off x="1576993" y="304598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77" name="Oval 176">
              <a:extLst>
                <a:ext uri="{FF2B5EF4-FFF2-40B4-BE49-F238E27FC236}">
                  <a16:creationId xmlns:a16="http://schemas.microsoft.com/office/drawing/2014/main" id="{439CAD91-6C1E-1BA4-FBE8-D643E30F48D0}"/>
                </a:ext>
              </a:extLst>
            </p:cNvPr>
            <p:cNvSpPr/>
            <p:nvPr/>
          </p:nvSpPr>
          <p:spPr>
            <a:xfrm>
              <a:off x="2411035"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78" name="Oval 177">
              <a:extLst>
                <a:ext uri="{FF2B5EF4-FFF2-40B4-BE49-F238E27FC236}">
                  <a16:creationId xmlns:a16="http://schemas.microsoft.com/office/drawing/2014/main" id="{C22C3BAB-0E2E-C8AC-A865-E8ABE947784A}"/>
                </a:ext>
              </a:extLst>
            </p:cNvPr>
            <p:cNvSpPr/>
            <p:nvPr/>
          </p:nvSpPr>
          <p:spPr>
            <a:xfrm>
              <a:off x="2411036"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cxnSp>
          <p:nvCxnSpPr>
            <p:cNvPr id="179" name="Straight Connector 178">
              <a:extLst>
                <a:ext uri="{FF2B5EF4-FFF2-40B4-BE49-F238E27FC236}">
                  <a16:creationId xmlns:a16="http://schemas.microsoft.com/office/drawing/2014/main" id="{151F641C-0A6F-3941-B3F8-3BDE020A9C3C}"/>
                </a:ext>
              </a:extLst>
            </p:cNvPr>
            <p:cNvCxnSpPr>
              <a:cxnSpLocks/>
              <a:stCxn id="172" idx="7"/>
              <a:endCxn id="174" idx="2"/>
            </p:cNvCxnSpPr>
            <p:nvPr/>
          </p:nvCxnSpPr>
          <p:spPr>
            <a:xfrm flipV="1">
              <a:off x="996180" y="1788697"/>
              <a:ext cx="580813" cy="23595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F0E63BB-F352-C287-1ED0-BF045BE4F698}"/>
                </a:ext>
              </a:extLst>
            </p:cNvPr>
            <p:cNvCxnSpPr>
              <a:cxnSpLocks/>
              <a:stCxn id="172" idx="6"/>
              <a:endCxn id="175" idx="1"/>
            </p:cNvCxnSpPr>
            <p:nvPr/>
          </p:nvCxnSpPr>
          <p:spPr>
            <a:xfrm>
              <a:off x="1039627" y="2129539"/>
              <a:ext cx="580813" cy="25708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21A940E-9F35-26AA-E431-9AA23EA72680}"/>
                </a:ext>
              </a:extLst>
            </p:cNvPr>
            <p:cNvCxnSpPr>
              <a:cxnSpLocks/>
              <a:stCxn id="172" idx="5"/>
              <a:endCxn id="176" idx="1"/>
            </p:cNvCxnSpPr>
            <p:nvPr/>
          </p:nvCxnSpPr>
          <p:spPr>
            <a:xfrm>
              <a:off x="996180"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9B092AE-A3AE-9BE2-8A7F-82F2B94CD7DC}"/>
                </a:ext>
              </a:extLst>
            </p:cNvPr>
            <p:cNvCxnSpPr>
              <a:cxnSpLocks/>
              <a:stCxn id="173" idx="7"/>
              <a:endCxn id="174" idx="3"/>
            </p:cNvCxnSpPr>
            <p:nvPr/>
          </p:nvCxnSpPr>
          <p:spPr>
            <a:xfrm flipV="1">
              <a:off x="996180" y="1893588"/>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73A9C53-C172-8605-D48E-338D4DB6BF70}"/>
                </a:ext>
              </a:extLst>
            </p:cNvPr>
            <p:cNvCxnSpPr>
              <a:cxnSpLocks/>
              <a:stCxn id="173" idx="6"/>
              <a:endCxn id="175" idx="3"/>
            </p:cNvCxnSpPr>
            <p:nvPr/>
          </p:nvCxnSpPr>
          <p:spPr>
            <a:xfrm flipV="1">
              <a:off x="1039627" y="2596402"/>
              <a:ext cx="580813" cy="257083"/>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42022E1-61F3-6E60-67E9-1961F59DF184}"/>
                </a:ext>
              </a:extLst>
            </p:cNvPr>
            <p:cNvCxnSpPr>
              <a:cxnSpLocks/>
              <a:stCxn id="173" idx="5"/>
              <a:endCxn id="176" idx="2"/>
            </p:cNvCxnSpPr>
            <p:nvPr/>
          </p:nvCxnSpPr>
          <p:spPr>
            <a:xfrm>
              <a:off x="996180" y="2958376"/>
              <a:ext cx="580813" cy="23595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8DABA21-C167-5353-1BD3-1AEA5E02A034}"/>
                </a:ext>
              </a:extLst>
            </p:cNvPr>
            <p:cNvCxnSpPr>
              <a:cxnSpLocks/>
              <a:stCxn id="174" idx="6"/>
              <a:endCxn id="177" idx="1"/>
            </p:cNvCxnSpPr>
            <p:nvPr/>
          </p:nvCxnSpPr>
          <p:spPr>
            <a:xfrm>
              <a:off x="1873669" y="1788697"/>
              <a:ext cx="580813" cy="23595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52DE17C-3030-8A25-92D3-B8BCE4864659}"/>
                </a:ext>
              </a:extLst>
            </p:cNvPr>
            <p:cNvCxnSpPr>
              <a:cxnSpLocks/>
              <a:stCxn id="174" idx="5"/>
              <a:endCxn id="178" idx="1"/>
            </p:cNvCxnSpPr>
            <p:nvPr/>
          </p:nvCxnSpPr>
          <p:spPr>
            <a:xfrm>
              <a:off x="1830222" y="1893588"/>
              <a:ext cx="624261"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D8B82A7-19C1-EA97-8AB4-E06935003C19}"/>
                </a:ext>
              </a:extLst>
            </p:cNvPr>
            <p:cNvCxnSpPr>
              <a:cxnSpLocks/>
              <a:stCxn id="175" idx="7"/>
              <a:endCxn id="177" idx="2"/>
            </p:cNvCxnSpPr>
            <p:nvPr/>
          </p:nvCxnSpPr>
          <p:spPr>
            <a:xfrm flipV="1">
              <a:off x="1830222" y="2129539"/>
              <a:ext cx="580813" cy="25708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5158625-8E15-C8EE-9F18-788B72F034B4}"/>
                </a:ext>
              </a:extLst>
            </p:cNvPr>
            <p:cNvCxnSpPr>
              <a:cxnSpLocks/>
              <a:stCxn id="175" idx="5"/>
              <a:endCxn id="178" idx="2"/>
            </p:cNvCxnSpPr>
            <p:nvPr/>
          </p:nvCxnSpPr>
          <p:spPr>
            <a:xfrm>
              <a:off x="1830222" y="2596402"/>
              <a:ext cx="580814" cy="257083"/>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C40C454-B8FA-C552-5639-5EB705C57529}"/>
                </a:ext>
              </a:extLst>
            </p:cNvPr>
            <p:cNvCxnSpPr>
              <a:cxnSpLocks/>
              <a:stCxn id="176" idx="7"/>
              <a:endCxn id="177" idx="3"/>
            </p:cNvCxnSpPr>
            <p:nvPr/>
          </p:nvCxnSpPr>
          <p:spPr>
            <a:xfrm flipV="1">
              <a:off x="1830222"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6AF01FF-FEA0-09E2-3F44-5DC05292250C}"/>
                </a:ext>
              </a:extLst>
            </p:cNvPr>
            <p:cNvCxnSpPr>
              <a:cxnSpLocks/>
              <a:stCxn id="176" idx="6"/>
              <a:endCxn id="178" idx="3"/>
            </p:cNvCxnSpPr>
            <p:nvPr/>
          </p:nvCxnSpPr>
          <p:spPr>
            <a:xfrm flipV="1">
              <a:off x="1873669" y="2958376"/>
              <a:ext cx="580814" cy="235951"/>
            </a:xfrm>
            <a:prstGeom prst="line">
              <a:avLst/>
            </a:prstGeom>
            <a:grpFill/>
            <a:ln w="28575"/>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803499CE-FD4C-DA24-FAC4-6443382A971A}"/>
              </a:ext>
            </a:extLst>
          </p:cNvPr>
          <p:cNvGrpSpPr/>
          <p:nvPr/>
        </p:nvGrpSpPr>
        <p:grpSpPr>
          <a:xfrm>
            <a:off x="4171842" y="4620782"/>
            <a:ext cx="1532507" cy="1399661"/>
            <a:chOff x="742950" y="1640358"/>
            <a:chExt cx="1964763" cy="1702307"/>
          </a:xfrm>
          <a:solidFill>
            <a:srgbClr val="00A3FF"/>
          </a:solidFill>
        </p:grpSpPr>
        <p:sp>
          <p:nvSpPr>
            <p:cNvPr id="193" name="Oval 192">
              <a:extLst>
                <a:ext uri="{FF2B5EF4-FFF2-40B4-BE49-F238E27FC236}">
                  <a16:creationId xmlns:a16="http://schemas.microsoft.com/office/drawing/2014/main" id="{87E062DD-F3B4-9A89-AF49-AEAEFA7931E0}"/>
                </a:ext>
              </a:extLst>
            </p:cNvPr>
            <p:cNvSpPr/>
            <p:nvPr/>
          </p:nvSpPr>
          <p:spPr>
            <a:xfrm>
              <a:off x="742950"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94" name="Oval 193">
              <a:extLst>
                <a:ext uri="{FF2B5EF4-FFF2-40B4-BE49-F238E27FC236}">
                  <a16:creationId xmlns:a16="http://schemas.microsoft.com/office/drawing/2014/main" id="{3A8B2249-DD08-CC1A-9DBA-36D5161983BA}"/>
                </a:ext>
              </a:extLst>
            </p:cNvPr>
            <p:cNvSpPr/>
            <p:nvPr/>
          </p:nvSpPr>
          <p:spPr>
            <a:xfrm>
              <a:off x="742950"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95" name="Oval 194">
              <a:extLst>
                <a:ext uri="{FF2B5EF4-FFF2-40B4-BE49-F238E27FC236}">
                  <a16:creationId xmlns:a16="http://schemas.microsoft.com/office/drawing/2014/main" id="{87856883-EE6A-E458-074B-0FE30ED8E125}"/>
                </a:ext>
              </a:extLst>
            </p:cNvPr>
            <p:cNvSpPr/>
            <p:nvPr/>
          </p:nvSpPr>
          <p:spPr>
            <a:xfrm>
              <a:off x="1576993" y="164035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96" name="Oval 195">
              <a:extLst>
                <a:ext uri="{FF2B5EF4-FFF2-40B4-BE49-F238E27FC236}">
                  <a16:creationId xmlns:a16="http://schemas.microsoft.com/office/drawing/2014/main" id="{F6188EAE-A11A-E312-BA81-6B18C3685299}"/>
                </a:ext>
              </a:extLst>
            </p:cNvPr>
            <p:cNvSpPr/>
            <p:nvPr/>
          </p:nvSpPr>
          <p:spPr>
            <a:xfrm>
              <a:off x="1576993" y="2343173"/>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latin typeface="SF Pro Semibold" pitchFamily="2" charset="0"/>
                <a:ea typeface="SF Pro Semibold" pitchFamily="2" charset="0"/>
                <a:cs typeface="SF Pro Semibold" pitchFamily="2" charset="0"/>
              </a:endParaRPr>
            </a:p>
          </p:txBody>
        </p:sp>
        <p:sp>
          <p:nvSpPr>
            <p:cNvPr id="197" name="Oval 196">
              <a:extLst>
                <a:ext uri="{FF2B5EF4-FFF2-40B4-BE49-F238E27FC236}">
                  <a16:creationId xmlns:a16="http://schemas.microsoft.com/office/drawing/2014/main" id="{0A38E6E3-773E-3084-3AAD-61D18DBF2183}"/>
                </a:ext>
              </a:extLst>
            </p:cNvPr>
            <p:cNvSpPr/>
            <p:nvPr/>
          </p:nvSpPr>
          <p:spPr>
            <a:xfrm>
              <a:off x="1576993" y="304598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98" name="Oval 197">
              <a:extLst>
                <a:ext uri="{FF2B5EF4-FFF2-40B4-BE49-F238E27FC236}">
                  <a16:creationId xmlns:a16="http://schemas.microsoft.com/office/drawing/2014/main" id="{D3F57CB3-9C81-0672-622E-02429F32B990}"/>
                </a:ext>
              </a:extLst>
            </p:cNvPr>
            <p:cNvSpPr/>
            <p:nvPr/>
          </p:nvSpPr>
          <p:spPr>
            <a:xfrm>
              <a:off x="2411035"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99" name="Oval 198">
              <a:extLst>
                <a:ext uri="{FF2B5EF4-FFF2-40B4-BE49-F238E27FC236}">
                  <a16:creationId xmlns:a16="http://schemas.microsoft.com/office/drawing/2014/main" id="{4525E2D3-B81D-ED4C-505E-E09937B15B5B}"/>
                </a:ext>
              </a:extLst>
            </p:cNvPr>
            <p:cNvSpPr/>
            <p:nvPr/>
          </p:nvSpPr>
          <p:spPr>
            <a:xfrm>
              <a:off x="2411036"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cxnSp>
          <p:nvCxnSpPr>
            <p:cNvPr id="200" name="Straight Connector 199">
              <a:extLst>
                <a:ext uri="{FF2B5EF4-FFF2-40B4-BE49-F238E27FC236}">
                  <a16:creationId xmlns:a16="http://schemas.microsoft.com/office/drawing/2014/main" id="{6D6EDAE6-A7A4-6E9D-8FAF-DB33179889CC}"/>
                </a:ext>
              </a:extLst>
            </p:cNvPr>
            <p:cNvCxnSpPr>
              <a:cxnSpLocks/>
              <a:stCxn id="193" idx="7"/>
              <a:endCxn id="195" idx="2"/>
            </p:cNvCxnSpPr>
            <p:nvPr/>
          </p:nvCxnSpPr>
          <p:spPr>
            <a:xfrm flipV="1">
              <a:off x="996180" y="1788697"/>
              <a:ext cx="580813" cy="235950"/>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03789BF-078A-7EB3-8A52-CFF2EB3A5E7E}"/>
                </a:ext>
              </a:extLst>
            </p:cNvPr>
            <p:cNvCxnSpPr>
              <a:cxnSpLocks/>
              <a:stCxn id="193" idx="6"/>
              <a:endCxn id="196" idx="1"/>
            </p:cNvCxnSpPr>
            <p:nvPr/>
          </p:nvCxnSpPr>
          <p:spPr>
            <a:xfrm>
              <a:off x="1039627" y="2129539"/>
              <a:ext cx="580813" cy="25708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9C444AF-05C8-B0D3-2A6E-431C6CC3A5DA}"/>
                </a:ext>
              </a:extLst>
            </p:cNvPr>
            <p:cNvCxnSpPr>
              <a:cxnSpLocks/>
              <a:stCxn id="193" idx="5"/>
              <a:endCxn id="197" idx="1"/>
            </p:cNvCxnSpPr>
            <p:nvPr/>
          </p:nvCxnSpPr>
          <p:spPr>
            <a:xfrm>
              <a:off x="996180"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F093545-73B0-1661-E120-F5A24878654B}"/>
                </a:ext>
              </a:extLst>
            </p:cNvPr>
            <p:cNvCxnSpPr>
              <a:cxnSpLocks/>
              <a:stCxn id="194" idx="7"/>
              <a:endCxn id="195" idx="3"/>
            </p:cNvCxnSpPr>
            <p:nvPr/>
          </p:nvCxnSpPr>
          <p:spPr>
            <a:xfrm flipV="1">
              <a:off x="996180" y="1893588"/>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D03A23A-A7FE-27DD-F497-4960AB077150}"/>
                </a:ext>
              </a:extLst>
            </p:cNvPr>
            <p:cNvCxnSpPr>
              <a:cxnSpLocks/>
              <a:stCxn id="194" idx="6"/>
              <a:endCxn id="196" idx="3"/>
            </p:cNvCxnSpPr>
            <p:nvPr/>
          </p:nvCxnSpPr>
          <p:spPr>
            <a:xfrm flipV="1">
              <a:off x="1039627" y="2596402"/>
              <a:ext cx="580813" cy="257083"/>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7DA5CD7-78C5-7CEB-4A2D-89749088C241}"/>
                </a:ext>
              </a:extLst>
            </p:cNvPr>
            <p:cNvCxnSpPr>
              <a:cxnSpLocks/>
              <a:stCxn id="194" idx="5"/>
              <a:endCxn id="197" idx="2"/>
            </p:cNvCxnSpPr>
            <p:nvPr/>
          </p:nvCxnSpPr>
          <p:spPr>
            <a:xfrm>
              <a:off x="996180" y="2958376"/>
              <a:ext cx="580813" cy="235951"/>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49BA9F6-8464-867A-F25D-8926A2AC639B}"/>
                </a:ext>
              </a:extLst>
            </p:cNvPr>
            <p:cNvCxnSpPr>
              <a:cxnSpLocks/>
              <a:stCxn id="195" idx="6"/>
              <a:endCxn id="198" idx="1"/>
            </p:cNvCxnSpPr>
            <p:nvPr/>
          </p:nvCxnSpPr>
          <p:spPr>
            <a:xfrm>
              <a:off x="1873669" y="1788697"/>
              <a:ext cx="580813" cy="23595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27D3911-AA69-C176-8296-EA11892D012D}"/>
                </a:ext>
              </a:extLst>
            </p:cNvPr>
            <p:cNvCxnSpPr>
              <a:cxnSpLocks/>
              <a:stCxn id="195" idx="5"/>
              <a:endCxn id="199" idx="1"/>
            </p:cNvCxnSpPr>
            <p:nvPr/>
          </p:nvCxnSpPr>
          <p:spPr>
            <a:xfrm>
              <a:off x="1830222" y="1893588"/>
              <a:ext cx="624261" cy="855006"/>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C707F6E-5E20-992A-FEA6-C09C07EE9301}"/>
                </a:ext>
              </a:extLst>
            </p:cNvPr>
            <p:cNvCxnSpPr>
              <a:cxnSpLocks/>
              <a:stCxn id="196" idx="7"/>
              <a:endCxn id="198" idx="2"/>
            </p:cNvCxnSpPr>
            <p:nvPr/>
          </p:nvCxnSpPr>
          <p:spPr>
            <a:xfrm flipV="1">
              <a:off x="1830222" y="2129539"/>
              <a:ext cx="580813" cy="257081"/>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B64B09C-996B-7E6C-D7BB-C6E42EBE87F5}"/>
                </a:ext>
              </a:extLst>
            </p:cNvPr>
            <p:cNvCxnSpPr>
              <a:cxnSpLocks/>
              <a:stCxn id="196" idx="5"/>
              <a:endCxn id="199" idx="2"/>
            </p:cNvCxnSpPr>
            <p:nvPr/>
          </p:nvCxnSpPr>
          <p:spPr>
            <a:xfrm>
              <a:off x="1830222" y="2596402"/>
              <a:ext cx="580814" cy="257083"/>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0C35326-892B-021B-A66E-DFA1F207AB3A}"/>
                </a:ext>
              </a:extLst>
            </p:cNvPr>
            <p:cNvCxnSpPr>
              <a:cxnSpLocks/>
              <a:stCxn id="197" idx="7"/>
              <a:endCxn id="198" idx="3"/>
            </p:cNvCxnSpPr>
            <p:nvPr/>
          </p:nvCxnSpPr>
          <p:spPr>
            <a:xfrm flipV="1">
              <a:off x="1830222"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43E76B8-DA47-69FC-FB31-0F14E6086511}"/>
                </a:ext>
              </a:extLst>
            </p:cNvPr>
            <p:cNvCxnSpPr>
              <a:cxnSpLocks/>
              <a:stCxn id="197" idx="6"/>
              <a:endCxn id="199" idx="3"/>
            </p:cNvCxnSpPr>
            <p:nvPr/>
          </p:nvCxnSpPr>
          <p:spPr>
            <a:xfrm flipV="1">
              <a:off x="1873669" y="2958376"/>
              <a:ext cx="580814" cy="235951"/>
            </a:xfrm>
            <a:prstGeom prst="line">
              <a:avLst/>
            </a:prstGeom>
            <a:grpFill/>
            <a:ln w="28575"/>
          </p:spPr>
          <p:style>
            <a:lnRef idx="1">
              <a:schemeClr val="accent1"/>
            </a:lnRef>
            <a:fillRef idx="0">
              <a:schemeClr val="accent1"/>
            </a:fillRef>
            <a:effectRef idx="0">
              <a:schemeClr val="accent1"/>
            </a:effectRef>
            <a:fontRef idx="minor">
              <a:schemeClr val="tx1"/>
            </a:fontRef>
          </p:style>
        </p:cxnSp>
      </p:grpSp>
      <p:sp>
        <p:nvSpPr>
          <p:cNvPr id="212" name="Title 3">
            <a:extLst>
              <a:ext uri="{FF2B5EF4-FFF2-40B4-BE49-F238E27FC236}">
                <a16:creationId xmlns:a16="http://schemas.microsoft.com/office/drawing/2014/main" id="{678487EF-A1F5-D0F3-0313-B98A29C02740}"/>
              </a:ext>
            </a:extLst>
          </p:cNvPr>
          <p:cNvSpPr txBox="1">
            <a:spLocks/>
          </p:cNvSpPr>
          <p:nvPr/>
        </p:nvSpPr>
        <p:spPr>
          <a:xfrm>
            <a:off x="5275424" y="3636416"/>
            <a:ext cx="4152040" cy="32974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F Pro Semibold" pitchFamily="2" charset="0"/>
                <a:ea typeface="SF Pro Semibold" pitchFamily="2" charset="0"/>
                <a:cs typeface="SF Pro Semibold" pitchFamily="2" charset="0"/>
              </a:rPr>
              <a:t>Monte-Carlo Dropout (MC-Dropout)</a:t>
            </a:r>
          </a:p>
        </p:txBody>
      </p:sp>
      <p:sp>
        <p:nvSpPr>
          <p:cNvPr id="215" name="TextBox 214">
            <a:extLst>
              <a:ext uri="{FF2B5EF4-FFF2-40B4-BE49-F238E27FC236}">
                <a16:creationId xmlns:a16="http://schemas.microsoft.com/office/drawing/2014/main" id="{FB8A89A6-9013-AF6C-C774-53B83E5148AF}"/>
              </a:ext>
            </a:extLst>
          </p:cNvPr>
          <p:cNvSpPr txBox="1"/>
          <p:nvPr/>
        </p:nvSpPr>
        <p:spPr>
          <a:xfrm>
            <a:off x="5959861" y="5120379"/>
            <a:ext cx="1823449" cy="461665"/>
          </a:xfrm>
          <a:prstGeom prst="rect">
            <a:avLst/>
          </a:prstGeom>
          <a:noFill/>
        </p:spPr>
        <p:txBody>
          <a:bodyPr wrap="square">
            <a:spAutoFit/>
          </a:bodyPr>
          <a:lstStyle/>
          <a:p>
            <a:pPr algn="ctr"/>
            <a:r>
              <a:rPr lang="en-TH" sz="2400" b="1" dirty="0">
                <a:solidFill>
                  <a:sysClr val="windowText" lastClr="000000"/>
                </a:solidFill>
                <a:latin typeface="SF Pro Heavy" pitchFamily="2" charset="0"/>
                <a:ea typeface="SF Pro Heavy" pitchFamily="2" charset="0"/>
                <a:cs typeface="SF Pro Heavy" pitchFamily="2" charset="0"/>
              </a:rPr>
              <a:t>Sub-model</a:t>
            </a:r>
          </a:p>
        </p:txBody>
      </p:sp>
      <p:sp>
        <p:nvSpPr>
          <p:cNvPr id="2" name="Subtitle 2">
            <a:extLst>
              <a:ext uri="{FF2B5EF4-FFF2-40B4-BE49-F238E27FC236}">
                <a16:creationId xmlns:a16="http://schemas.microsoft.com/office/drawing/2014/main" id="{21CC3360-AF31-7E36-3AF5-941155376599}"/>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Monte-Carlo Dropout removes knowledge from model</a:t>
            </a:r>
          </a:p>
        </p:txBody>
      </p:sp>
      <p:sp>
        <p:nvSpPr>
          <p:cNvPr id="3" name="Down Arrow 2">
            <a:extLst>
              <a:ext uri="{FF2B5EF4-FFF2-40B4-BE49-F238E27FC236}">
                <a16:creationId xmlns:a16="http://schemas.microsoft.com/office/drawing/2014/main" id="{811E9B99-2299-C2D9-314A-E7A8C7BD47C3}"/>
              </a:ext>
            </a:extLst>
          </p:cNvPr>
          <p:cNvSpPr/>
          <p:nvPr/>
        </p:nvSpPr>
        <p:spPr>
          <a:xfrm>
            <a:off x="4745543" y="3595327"/>
            <a:ext cx="394885" cy="7972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1111752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C35F7A4B-8D28-8D54-98E1-170F1EF97696}"/>
              </a:ext>
            </a:extLst>
          </p:cNvPr>
          <p:cNvGrpSpPr/>
          <p:nvPr/>
        </p:nvGrpSpPr>
        <p:grpSpPr>
          <a:xfrm>
            <a:off x="4171842" y="1853414"/>
            <a:ext cx="1532507" cy="1399661"/>
            <a:chOff x="742950" y="1640358"/>
            <a:chExt cx="1964763" cy="1702307"/>
          </a:xfrm>
          <a:solidFill>
            <a:srgbClr val="00A3FF"/>
          </a:solidFill>
        </p:grpSpPr>
        <p:sp>
          <p:nvSpPr>
            <p:cNvPr id="3" name="Oval 2">
              <a:extLst>
                <a:ext uri="{FF2B5EF4-FFF2-40B4-BE49-F238E27FC236}">
                  <a16:creationId xmlns:a16="http://schemas.microsoft.com/office/drawing/2014/main" id="{A562228F-CC5A-2D2E-B6AD-984C973CF14A}"/>
                </a:ext>
              </a:extLst>
            </p:cNvPr>
            <p:cNvSpPr/>
            <p:nvPr/>
          </p:nvSpPr>
          <p:spPr>
            <a:xfrm>
              <a:off x="742950"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4" name="Oval 3">
              <a:extLst>
                <a:ext uri="{FF2B5EF4-FFF2-40B4-BE49-F238E27FC236}">
                  <a16:creationId xmlns:a16="http://schemas.microsoft.com/office/drawing/2014/main" id="{2522B73D-55C1-64B5-ACB4-36F84180A65A}"/>
                </a:ext>
              </a:extLst>
            </p:cNvPr>
            <p:cNvSpPr/>
            <p:nvPr/>
          </p:nvSpPr>
          <p:spPr>
            <a:xfrm>
              <a:off x="742950"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6" name="Oval 5">
              <a:extLst>
                <a:ext uri="{FF2B5EF4-FFF2-40B4-BE49-F238E27FC236}">
                  <a16:creationId xmlns:a16="http://schemas.microsoft.com/office/drawing/2014/main" id="{318D2691-1481-A16C-5EB8-9BE5A0799F2B}"/>
                </a:ext>
              </a:extLst>
            </p:cNvPr>
            <p:cNvSpPr/>
            <p:nvPr/>
          </p:nvSpPr>
          <p:spPr>
            <a:xfrm>
              <a:off x="1576993" y="164035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7" name="Oval 6">
              <a:extLst>
                <a:ext uri="{FF2B5EF4-FFF2-40B4-BE49-F238E27FC236}">
                  <a16:creationId xmlns:a16="http://schemas.microsoft.com/office/drawing/2014/main" id="{89850741-FF17-906A-C2BC-48791F76F2BF}"/>
                </a:ext>
              </a:extLst>
            </p:cNvPr>
            <p:cNvSpPr/>
            <p:nvPr/>
          </p:nvSpPr>
          <p:spPr>
            <a:xfrm>
              <a:off x="1576993" y="2343173"/>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latin typeface="SF Pro Semibold" pitchFamily="2" charset="0"/>
                <a:ea typeface="SF Pro Semibold" pitchFamily="2" charset="0"/>
                <a:cs typeface="SF Pro Semibold" pitchFamily="2" charset="0"/>
              </a:endParaRPr>
            </a:p>
          </p:txBody>
        </p:sp>
        <p:sp>
          <p:nvSpPr>
            <p:cNvPr id="8" name="Oval 7">
              <a:extLst>
                <a:ext uri="{FF2B5EF4-FFF2-40B4-BE49-F238E27FC236}">
                  <a16:creationId xmlns:a16="http://schemas.microsoft.com/office/drawing/2014/main" id="{6DE2AB64-5907-389F-7326-1D8F45C37DF5}"/>
                </a:ext>
              </a:extLst>
            </p:cNvPr>
            <p:cNvSpPr/>
            <p:nvPr/>
          </p:nvSpPr>
          <p:spPr>
            <a:xfrm>
              <a:off x="1576993" y="304598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0" name="Oval 9">
              <a:extLst>
                <a:ext uri="{FF2B5EF4-FFF2-40B4-BE49-F238E27FC236}">
                  <a16:creationId xmlns:a16="http://schemas.microsoft.com/office/drawing/2014/main" id="{DB16B404-51FA-D525-28C6-C62E97E1B615}"/>
                </a:ext>
              </a:extLst>
            </p:cNvPr>
            <p:cNvSpPr/>
            <p:nvPr/>
          </p:nvSpPr>
          <p:spPr>
            <a:xfrm>
              <a:off x="2411035"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1" name="Oval 10">
              <a:extLst>
                <a:ext uri="{FF2B5EF4-FFF2-40B4-BE49-F238E27FC236}">
                  <a16:creationId xmlns:a16="http://schemas.microsoft.com/office/drawing/2014/main" id="{30B62D29-3E29-EB3C-AD2D-5633AE72409E}"/>
                </a:ext>
              </a:extLst>
            </p:cNvPr>
            <p:cNvSpPr/>
            <p:nvPr/>
          </p:nvSpPr>
          <p:spPr>
            <a:xfrm>
              <a:off x="2411036"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cxnSp>
          <p:nvCxnSpPr>
            <p:cNvPr id="13" name="Straight Connector 12">
              <a:extLst>
                <a:ext uri="{FF2B5EF4-FFF2-40B4-BE49-F238E27FC236}">
                  <a16:creationId xmlns:a16="http://schemas.microsoft.com/office/drawing/2014/main" id="{6FC5ED2F-2C19-2E6A-4F31-1E518BA2FFFA}"/>
                </a:ext>
              </a:extLst>
            </p:cNvPr>
            <p:cNvCxnSpPr>
              <a:cxnSpLocks/>
              <a:stCxn id="3" idx="7"/>
              <a:endCxn id="6" idx="2"/>
            </p:cNvCxnSpPr>
            <p:nvPr/>
          </p:nvCxnSpPr>
          <p:spPr>
            <a:xfrm flipV="1">
              <a:off x="996180" y="1788697"/>
              <a:ext cx="580813" cy="23595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A71BE58-7AC9-9790-782B-80FBF3846FFD}"/>
                </a:ext>
              </a:extLst>
            </p:cNvPr>
            <p:cNvCxnSpPr>
              <a:cxnSpLocks/>
              <a:stCxn id="3" idx="6"/>
              <a:endCxn id="7" idx="1"/>
            </p:cNvCxnSpPr>
            <p:nvPr/>
          </p:nvCxnSpPr>
          <p:spPr>
            <a:xfrm>
              <a:off x="1039627" y="2129539"/>
              <a:ext cx="580813" cy="25708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DF67A7A-4B93-62C2-C479-E04E0E49F784}"/>
                </a:ext>
              </a:extLst>
            </p:cNvPr>
            <p:cNvCxnSpPr>
              <a:cxnSpLocks/>
              <a:stCxn id="3" idx="5"/>
              <a:endCxn id="8" idx="1"/>
            </p:cNvCxnSpPr>
            <p:nvPr/>
          </p:nvCxnSpPr>
          <p:spPr>
            <a:xfrm>
              <a:off x="996180"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BF8D61-4C44-4E4A-D730-06A029115C40}"/>
                </a:ext>
              </a:extLst>
            </p:cNvPr>
            <p:cNvCxnSpPr>
              <a:cxnSpLocks/>
              <a:stCxn id="4" idx="7"/>
              <a:endCxn id="6" idx="3"/>
            </p:cNvCxnSpPr>
            <p:nvPr/>
          </p:nvCxnSpPr>
          <p:spPr>
            <a:xfrm flipV="1">
              <a:off x="996180" y="1893588"/>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B89369-0612-C8E2-6722-EE4DEF26CC5B}"/>
                </a:ext>
              </a:extLst>
            </p:cNvPr>
            <p:cNvCxnSpPr>
              <a:cxnSpLocks/>
              <a:stCxn id="4" idx="6"/>
              <a:endCxn id="7" idx="3"/>
            </p:cNvCxnSpPr>
            <p:nvPr/>
          </p:nvCxnSpPr>
          <p:spPr>
            <a:xfrm flipV="1">
              <a:off x="1039627" y="2596402"/>
              <a:ext cx="580813" cy="257083"/>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5C4045-A277-1F80-1CDD-2003BE34623B}"/>
                </a:ext>
              </a:extLst>
            </p:cNvPr>
            <p:cNvCxnSpPr>
              <a:cxnSpLocks/>
              <a:stCxn id="4" idx="5"/>
              <a:endCxn id="8" idx="2"/>
            </p:cNvCxnSpPr>
            <p:nvPr/>
          </p:nvCxnSpPr>
          <p:spPr>
            <a:xfrm>
              <a:off x="996180" y="2958376"/>
              <a:ext cx="580813" cy="23595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DA9BC54-109A-C37C-6830-BAD8864AA13A}"/>
                </a:ext>
              </a:extLst>
            </p:cNvPr>
            <p:cNvCxnSpPr>
              <a:cxnSpLocks/>
              <a:stCxn id="6" idx="6"/>
              <a:endCxn id="10" idx="1"/>
            </p:cNvCxnSpPr>
            <p:nvPr/>
          </p:nvCxnSpPr>
          <p:spPr>
            <a:xfrm>
              <a:off x="1873669" y="1788697"/>
              <a:ext cx="580813" cy="23595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0DEE26-BF71-434F-9FB2-CAEB1D9DE3C7}"/>
                </a:ext>
              </a:extLst>
            </p:cNvPr>
            <p:cNvCxnSpPr>
              <a:cxnSpLocks/>
              <a:stCxn id="6" idx="5"/>
              <a:endCxn id="11" idx="1"/>
            </p:cNvCxnSpPr>
            <p:nvPr/>
          </p:nvCxnSpPr>
          <p:spPr>
            <a:xfrm>
              <a:off x="1830222" y="1893588"/>
              <a:ext cx="624261"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9B5F826-86E7-5BC2-3FFB-BF2D0E71E442}"/>
                </a:ext>
              </a:extLst>
            </p:cNvPr>
            <p:cNvCxnSpPr>
              <a:cxnSpLocks/>
              <a:stCxn id="7" idx="7"/>
              <a:endCxn id="10" idx="2"/>
            </p:cNvCxnSpPr>
            <p:nvPr/>
          </p:nvCxnSpPr>
          <p:spPr>
            <a:xfrm flipV="1">
              <a:off x="1830222" y="2129539"/>
              <a:ext cx="580813" cy="25708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EC3EA2C-2315-4C8E-8312-32277CB9F18C}"/>
                </a:ext>
              </a:extLst>
            </p:cNvPr>
            <p:cNvCxnSpPr>
              <a:cxnSpLocks/>
              <a:stCxn id="7" idx="5"/>
              <a:endCxn id="11" idx="2"/>
            </p:cNvCxnSpPr>
            <p:nvPr/>
          </p:nvCxnSpPr>
          <p:spPr>
            <a:xfrm>
              <a:off x="1830222" y="2596402"/>
              <a:ext cx="580814" cy="257083"/>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576C4F8-FEC0-37DF-361C-38BA32FBFD36}"/>
                </a:ext>
              </a:extLst>
            </p:cNvPr>
            <p:cNvCxnSpPr>
              <a:cxnSpLocks/>
              <a:stCxn id="8" idx="7"/>
              <a:endCxn id="10" idx="3"/>
            </p:cNvCxnSpPr>
            <p:nvPr/>
          </p:nvCxnSpPr>
          <p:spPr>
            <a:xfrm flipV="1">
              <a:off x="1830222"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7D64830-C86F-F45D-4AE1-D184F09C6566}"/>
                </a:ext>
              </a:extLst>
            </p:cNvPr>
            <p:cNvCxnSpPr>
              <a:cxnSpLocks/>
              <a:stCxn id="8" idx="6"/>
              <a:endCxn id="11" idx="3"/>
            </p:cNvCxnSpPr>
            <p:nvPr/>
          </p:nvCxnSpPr>
          <p:spPr>
            <a:xfrm flipV="1">
              <a:off x="1873669" y="2958376"/>
              <a:ext cx="580814" cy="235951"/>
            </a:xfrm>
            <a:prstGeom prst="line">
              <a:avLst/>
            </a:prstGeom>
            <a:grpFill/>
            <a:ln w="28575"/>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6D92AD70-7E5C-B3D7-3462-3CAA87E24258}"/>
              </a:ext>
            </a:extLst>
          </p:cNvPr>
          <p:cNvGrpSpPr/>
          <p:nvPr/>
        </p:nvGrpSpPr>
        <p:grpSpPr>
          <a:xfrm>
            <a:off x="4171842" y="4620782"/>
            <a:ext cx="1532507" cy="1399661"/>
            <a:chOff x="742950" y="1640358"/>
            <a:chExt cx="1964763" cy="1702307"/>
          </a:xfrm>
          <a:solidFill>
            <a:srgbClr val="00A3FF"/>
          </a:solidFill>
        </p:grpSpPr>
        <p:sp>
          <p:nvSpPr>
            <p:cNvPr id="148" name="Oval 147">
              <a:extLst>
                <a:ext uri="{FF2B5EF4-FFF2-40B4-BE49-F238E27FC236}">
                  <a16:creationId xmlns:a16="http://schemas.microsoft.com/office/drawing/2014/main" id="{825D84D0-72D1-2CFC-35C1-9CD3645E7698}"/>
                </a:ext>
              </a:extLst>
            </p:cNvPr>
            <p:cNvSpPr/>
            <p:nvPr/>
          </p:nvSpPr>
          <p:spPr>
            <a:xfrm>
              <a:off x="742950"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49" name="Oval 148">
              <a:extLst>
                <a:ext uri="{FF2B5EF4-FFF2-40B4-BE49-F238E27FC236}">
                  <a16:creationId xmlns:a16="http://schemas.microsoft.com/office/drawing/2014/main" id="{1BB57096-7AC1-FC90-973D-B3738CDAA880}"/>
                </a:ext>
              </a:extLst>
            </p:cNvPr>
            <p:cNvSpPr/>
            <p:nvPr/>
          </p:nvSpPr>
          <p:spPr>
            <a:xfrm>
              <a:off x="742950"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50" name="Oval 149">
              <a:extLst>
                <a:ext uri="{FF2B5EF4-FFF2-40B4-BE49-F238E27FC236}">
                  <a16:creationId xmlns:a16="http://schemas.microsoft.com/office/drawing/2014/main" id="{B55498AA-9781-58A1-16E6-FADA2C6B33CA}"/>
                </a:ext>
              </a:extLst>
            </p:cNvPr>
            <p:cNvSpPr/>
            <p:nvPr/>
          </p:nvSpPr>
          <p:spPr>
            <a:xfrm>
              <a:off x="1576993" y="164035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51" name="Oval 150">
              <a:extLst>
                <a:ext uri="{FF2B5EF4-FFF2-40B4-BE49-F238E27FC236}">
                  <a16:creationId xmlns:a16="http://schemas.microsoft.com/office/drawing/2014/main" id="{3605C4C8-2169-7EA9-7DB6-621203474A11}"/>
                </a:ext>
              </a:extLst>
            </p:cNvPr>
            <p:cNvSpPr/>
            <p:nvPr/>
          </p:nvSpPr>
          <p:spPr>
            <a:xfrm>
              <a:off x="1576993" y="2343173"/>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latin typeface="SF Pro Semibold" pitchFamily="2" charset="0"/>
                <a:ea typeface="SF Pro Semibold" pitchFamily="2" charset="0"/>
                <a:cs typeface="SF Pro Semibold" pitchFamily="2" charset="0"/>
              </a:endParaRPr>
            </a:p>
          </p:txBody>
        </p:sp>
        <p:sp>
          <p:nvSpPr>
            <p:cNvPr id="152" name="Oval 151">
              <a:extLst>
                <a:ext uri="{FF2B5EF4-FFF2-40B4-BE49-F238E27FC236}">
                  <a16:creationId xmlns:a16="http://schemas.microsoft.com/office/drawing/2014/main" id="{1B543A1C-622E-9CD4-481F-0AD6F5719ABD}"/>
                </a:ext>
              </a:extLst>
            </p:cNvPr>
            <p:cNvSpPr/>
            <p:nvPr/>
          </p:nvSpPr>
          <p:spPr>
            <a:xfrm>
              <a:off x="1576993" y="304598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53" name="Oval 152">
              <a:extLst>
                <a:ext uri="{FF2B5EF4-FFF2-40B4-BE49-F238E27FC236}">
                  <a16:creationId xmlns:a16="http://schemas.microsoft.com/office/drawing/2014/main" id="{CBB0319F-8751-8F6F-486A-FDBE9BA44AE2}"/>
                </a:ext>
              </a:extLst>
            </p:cNvPr>
            <p:cNvSpPr/>
            <p:nvPr/>
          </p:nvSpPr>
          <p:spPr>
            <a:xfrm>
              <a:off x="2411035"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54" name="Oval 153">
              <a:extLst>
                <a:ext uri="{FF2B5EF4-FFF2-40B4-BE49-F238E27FC236}">
                  <a16:creationId xmlns:a16="http://schemas.microsoft.com/office/drawing/2014/main" id="{C237BF80-41B6-4428-0A71-7CF7844C9C27}"/>
                </a:ext>
              </a:extLst>
            </p:cNvPr>
            <p:cNvSpPr/>
            <p:nvPr/>
          </p:nvSpPr>
          <p:spPr>
            <a:xfrm>
              <a:off x="2411036"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cxnSp>
          <p:nvCxnSpPr>
            <p:cNvPr id="155" name="Straight Connector 154">
              <a:extLst>
                <a:ext uri="{FF2B5EF4-FFF2-40B4-BE49-F238E27FC236}">
                  <a16:creationId xmlns:a16="http://schemas.microsoft.com/office/drawing/2014/main" id="{23714450-A555-9DC5-7A04-19C6B67D6D35}"/>
                </a:ext>
              </a:extLst>
            </p:cNvPr>
            <p:cNvCxnSpPr>
              <a:cxnSpLocks/>
              <a:stCxn id="148" idx="7"/>
              <a:endCxn id="150" idx="2"/>
            </p:cNvCxnSpPr>
            <p:nvPr/>
          </p:nvCxnSpPr>
          <p:spPr>
            <a:xfrm flipV="1">
              <a:off x="996180" y="1788697"/>
              <a:ext cx="580813" cy="235950"/>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A655C0B-0850-4A61-B1B5-41421961786D}"/>
                </a:ext>
              </a:extLst>
            </p:cNvPr>
            <p:cNvCxnSpPr>
              <a:cxnSpLocks/>
              <a:stCxn id="148" idx="6"/>
              <a:endCxn id="151" idx="1"/>
            </p:cNvCxnSpPr>
            <p:nvPr/>
          </p:nvCxnSpPr>
          <p:spPr>
            <a:xfrm>
              <a:off x="1039627" y="2129539"/>
              <a:ext cx="580813" cy="25708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2E0F954-18E9-7633-F5D7-53E1E08FAEE9}"/>
                </a:ext>
              </a:extLst>
            </p:cNvPr>
            <p:cNvCxnSpPr>
              <a:cxnSpLocks/>
              <a:stCxn id="148" idx="5"/>
              <a:endCxn id="152" idx="1"/>
            </p:cNvCxnSpPr>
            <p:nvPr/>
          </p:nvCxnSpPr>
          <p:spPr>
            <a:xfrm>
              <a:off x="996180"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01FE17D-AB80-A553-EB5A-A3D21A651DC5}"/>
                </a:ext>
              </a:extLst>
            </p:cNvPr>
            <p:cNvCxnSpPr>
              <a:cxnSpLocks/>
              <a:stCxn id="149" idx="7"/>
              <a:endCxn id="150" idx="3"/>
            </p:cNvCxnSpPr>
            <p:nvPr/>
          </p:nvCxnSpPr>
          <p:spPr>
            <a:xfrm flipV="1">
              <a:off x="996180" y="1893588"/>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42209A6-A826-6D93-717D-8B9AC31740FE}"/>
                </a:ext>
              </a:extLst>
            </p:cNvPr>
            <p:cNvCxnSpPr>
              <a:cxnSpLocks/>
              <a:stCxn id="149" idx="6"/>
              <a:endCxn id="151" idx="3"/>
            </p:cNvCxnSpPr>
            <p:nvPr/>
          </p:nvCxnSpPr>
          <p:spPr>
            <a:xfrm flipV="1">
              <a:off x="1039627" y="2596402"/>
              <a:ext cx="580813" cy="257083"/>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A5B975A-789C-6F27-21A3-571EFFDBB6F3}"/>
                </a:ext>
              </a:extLst>
            </p:cNvPr>
            <p:cNvCxnSpPr>
              <a:cxnSpLocks/>
              <a:stCxn id="149" idx="5"/>
              <a:endCxn id="152" idx="2"/>
            </p:cNvCxnSpPr>
            <p:nvPr/>
          </p:nvCxnSpPr>
          <p:spPr>
            <a:xfrm>
              <a:off x="996180" y="2958376"/>
              <a:ext cx="580813" cy="235951"/>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B12004B-3FA5-5FA1-296B-DD20247B939B}"/>
                </a:ext>
              </a:extLst>
            </p:cNvPr>
            <p:cNvCxnSpPr>
              <a:cxnSpLocks/>
              <a:stCxn id="150" idx="6"/>
              <a:endCxn id="153" idx="1"/>
            </p:cNvCxnSpPr>
            <p:nvPr/>
          </p:nvCxnSpPr>
          <p:spPr>
            <a:xfrm>
              <a:off x="1873669" y="1788697"/>
              <a:ext cx="580813" cy="23595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58D0167-34F3-A6E2-82B7-192E1A068E89}"/>
                </a:ext>
              </a:extLst>
            </p:cNvPr>
            <p:cNvCxnSpPr>
              <a:cxnSpLocks/>
              <a:stCxn id="150" idx="5"/>
              <a:endCxn id="154" idx="1"/>
            </p:cNvCxnSpPr>
            <p:nvPr/>
          </p:nvCxnSpPr>
          <p:spPr>
            <a:xfrm>
              <a:off x="1830222" y="1893588"/>
              <a:ext cx="624261" cy="855006"/>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5855347-9C2B-F593-A2B9-52BBE2353892}"/>
                </a:ext>
              </a:extLst>
            </p:cNvPr>
            <p:cNvCxnSpPr>
              <a:cxnSpLocks/>
              <a:stCxn id="151" idx="7"/>
              <a:endCxn id="153" idx="2"/>
            </p:cNvCxnSpPr>
            <p:nvPr/>
          </p:nvCxnSpPr>
          <p:spPr>
            <a:xfrm flipV="1">
              <a:off x="1830222" y="2129539"/>
              <a:ext cx="580813" cy="257081"/>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75B4D77-3BC3-1A0A-8DB7-F786FD23C905}"/>
                </a:ext>
              </a:extLst>
            </p:cNvPr>
            <p:cNvCxnSpPr>
              <a:cxnSpLocks/>
              <a:stCxn id="151" idx="5"/>
              <a:endCxn id="154" idx="2"/>
            </p:cNvCxnSpPr>
            <p:nvPr/>
          </p:nvCxnSpPr>
          <p:spPr>
            <a:xfrm>
              <a:off x="1830222" y="2596402"/>
              <a:ext cx="580814" cy="257083"/>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09BFEEF-B6AA-16AF-D53B-FF61A1F08342}"/>
                </a:ext>
              </a:extLst>
            </p:cNvPr>
            <p:cNvCxnSpPr>
              <a:cxnSpLocks/>
              <a:stCxn id="152" idx="7"/>
              <a:endCxn id="153" idx="3"/>
            </p:cNvCxnSpPr>
            <p:nvPr/>
          </p:nvCxnSpPr>
          <p:spPr>
            <a:xfrm flipV="1">
              <a:off x="1830222"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5FB14A6-3F73-8B0A-3C55-7A835EF8832A}"/>
                </a:ext>
              </a:extLst>
            </p:cNvPr>
            <p:cNvCxnSpPr>
              <a:cxnSpLocks/>
              <a:stCxn id="152" idx="6"/>
              <a:endCxn id="154" idx="3"/>
            </p:cNvCxnSpPr>
            <p:nvPr/>
          </p:nvCxnSpPr>
          <p:spPr>
            <a:xfrm flipV="1">
              <a:off x="1873669" y="2958376"/>
              <a:ext cx="580814" cy="235951"/>
            </a:xfrm>
            <a:prstGeom prst="line">
              <a:avLst/>
            </a:prstGeom>
            <a:grpFill/>
            <a:ln w="28575"/>
          </p:spPr>
          <p:style>
            <a:lnRef idx="1">
              <a:schemeClr val="accent1"/>
            </a:lnRef>
            <a:fillRef idx="0">
              <a:schemeClr val="accent1"/>
            </a:fillRef>
            <a:effectRef idx="0">
              <a:schemeClr val="accent1"/>
            </a:effectRef>
            <a:fontRef idx="minor">
              <a:schemeClr val="tx1"/>
            </a:fontRef>
          </p:style>
        </p:cxnSp>
      </p:grpSp>
      <p:sp>
        <p:nvSpPr>
          <p:cNvPr id="167" name="Title 3">
            <a:extLst>
              <a:ext uri="{FF2B5EF4-FFF2-40B4-BE49-F238E27FC236}">
                <a16:creationId xmlns:a16="http://schemas.microsoft.com/office/drawing/2014/main" id="{EDCE7BF1-9A97-7E74-CCAC-3AC5CEF7712C}"/>
              </a:ext>
            </a:extLst>
          </p:cNvPr>
          <p:cNvSpPr txBox="1">
            <a:spLocks/>
          </p:cNvSpPr>
          <p:nvPr/>
        </p:nvSpPr>
        <p:spPr>
          <a:xfrm>
            <a:off x="5280314" y="3450772"/>
            <a:ext cx="2428596" cy="9953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F Pro Semibold" pitchFamily="2" charset="0"/>
                <a:ea typeface="SF Pro Semibold" pitchFamily="2" charset="0"/>
                <a:cs typeface="SF Pro Semibold" pitchFamily="2" charset="0"/>
              </a:rPr>
              <a:t>Monte-Carlo Dropout</a:t>
            </a:r>
          </a:p>
        </p:txBody>
      </p:sp>
      <p:pic>
        <p:nvPicPr>
          <p:cNvPr id="9" name="Picture 22" descr="20,000+ Free Vehicle &amp; Car Images - Pixabay">
            <a:extLst>
              <a:ext uri="{FF2B5EF4-FFF2-40B4-BE49-F238E27FC236}">
                <a16:creationId xmlns:a16="http://schemas.microsoft.com/office/drawing/2014/main" id="{9D0853DE-4C97-343F-DD7A-49C700DE6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211" y="1810896"/>
            <a:ext cx="1459335" cy="14421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20,000+ Free Vehicle &amp; Car Images - Pixabay">
            <a:extLst>
              <a:ext uri="{FF2B5EF4-FFF2-40B4-BE49-F238E27FC236}">
                <a16:creationId xmlns:a16="http://schemas.microsoft.com/office/drawing/2014/main" id="{AEE54534-27BD-CD9E-846B-1D89FE669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211" y="4591247"/>
            <a:ext cx="1459335" cy="1442179"/>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a:extLst>
              <a:ext uri="{FF2B5EF4-FFF2-40B4-BE49-F238E27FC236}">
                <a16:creationId xmlns:a16="http://schemas.microsoft.com/office/drawing/2014/main" id="{727F1A8E-BC64-357E-0C99-BDB234F070BC}"/>
              </a:ext>
            </a:extLst>
          </p:cNvPr>
          <p:cNvSpPr/>
          <p:nvPr/>
        </p:nvSpPr>
        <p:spPr>
          <a:xfrm>
            <a:off x="2918711" y="2322234"/>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7" name="Right Arrow 16">
            <a:extLst>
              <a:ext uri="{FF2B5EF4-FFF2-40B4-BE49-F238E27FC236}">
                <a16:creationId xmlns:a16="http://schemas.microsoft.com/office/drawing/2014/main" id="{D5E3B05B-9C97-A34F-5C8D-1362D4ED53B8}"/>
              </a:ext>
            </a:extLst>
          </p:cNvPr>
          <p:cNvSpPr/>
          <p:nvPr/>
        </p:nvSpPr>
        <p:spPr>
          <a:xfrm>
            <a:off x="2926144" y="5156216"/>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9" name="Right Arrow 18">
            <a:extLst>
              <a:ext uri="{FF2B5EF4-FFF2-40B4-BE49-F238E27FC236}">
                <a16:creationId xmlns:a16="http://schemas.microsoft.com/office/drawing/2014/main" id="{38219009-CB0F-B009-FBE6-376609F62832}"/>
              </a:ext>
            </a:extLst>
          </p:cNvPr>
          <p:cNvSpPr/>
          <p:nvPr/>
        </p:nvSpPr>
        <p:spPr>
          <a:xfrm>
            <a:off x="6292063" y="2368310"/>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0" name="Right Arrow 19">
            <a:extLst>
              <a:ext uri="{FF2B5EF4-FFF2-40B4-BE49-F238E27FC236}">
                <a16:creationId xmlns:a16="http://schemas.microsoft.com/office/drawing/2014/main" id="{2BC4D47E-70C9-36D2-C6D5-01A0698BACB6}"/>
              </a:ext>
            </a:extLst>
          </p:cNvPr>
          <p:cNvSpPr/>
          <p:nvPr/>
        </p:nvSpPr>
        <p:spPr>
          <a:xfrm>
            <a:off x="6299496" y="5202292"/>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1" name="Title 3">
            <a:extLst>
              <a:ext uri="{FF2B5EF4-FFF2-40B4-BE49-F238E27FC236}">
                <a16:creationId xmlns:a16="http://schemas.microsoft.com/office/drawing/2014/main" id="{C3F1FE31-F10E-3BF2-DB77-6980903B6189}"/>
              </a:ext>
            </a:extLst>
          </p:cNvPr>
          <p:cNvSpPr txBox="1">
            <a:spLocks/>
          </p:cNvSpPr>
          <p:nvPr/>
        </p:nvSpPr>
        <p:spPr>
          <a:xfrm>
            <a:off x="7305153" y="2275803"/>
            <a:ext cx="1418340" cy="5813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SF Pro Semibold" pitchFamily="2" charset="0"/>
                <a:ea typeface="SF Pro Semibold" pitchFamily="2" charset="0"/>
                <a:cs typeface="SF Pro Semibold" pitchFamily="2" charset="0"/>
              </a:rPr>
              <a:t>Car</a:t>
            </a:r>
          </a:p>
        </p:txBody>
      </p:sp>
      <p:sp>
        <p:nvSpPr>
          <p:cNvPr id="22" name="Title 3">
            <a:extLst>
              <a:ext uri="{FF2B5EF4-FFF2-40B4-BE49-F238E27FC236}">
                <a16:creationId xmlns:a16="http://schemas.microsoft.com/office/drawing/2014/main" id="{FDEE613F-D58C-8B8A-90D4-5FFDD9ADB28A}"/>
              </a:ext>
            </a:extLst>
          </p:cNvPr>
          <p:cNvSpPr txBox="1">
            <a:spLocks/>
          </p:cNvSpPr>
          <p:nvPr/>
        </p:nvSpPr>
        <p:spPr>
          <a:xfrm>
            <a:off x="7305153" y="5109236"/>
            <a:ext cx="1418340" cy="5813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SF Pro Semibold" pitchFamily="2" charset="0"/>
                <a:ea typeface="SF Pro Semibold" pitchFamily="2" charset="0"/>
                <a:cs typeface="SF Pro Semibold" pitchFamily="2" charset="0"/>
              </a:rPr>
              <a:t>Car</a:t>
            </a:r>
          </a:p>
        </p:txBody>
      </p:sp>
      <p:sp>
        <p:nvSpPr>
          <p:cNvPr id="23" name="Right Brace 22">
            <a:extLst>
              <a:ext uri="{FF2B5EF4-FFF2-40B4-BE49-F238E27FC236}">
                <a16:creationId xmlns:a16="http://schemas.microsoft.com/office/drawing/2014/main" id="{551D79CB-F660-D469-E9BF-91FE0595DD47}"/>
              </a:ext>
            </a:extLst>
          </p:cNvPr>
          <p:cNvSpPr/>
          <p:nvPr/>
        </p:nvSpPr>
        <p:spPr>
          <a:xfrm>
            <a:off x="8559475" y="2633891"/>
            <a:ext cx="331010" cy="2821056"/>
          </a:xfrm>
          <a:prstGeom prst="rightBrace">
            <a:avLst>
              <a:gd name="adj1" fmla="val 4526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5" name="Title 3">
            <a:extLst>
              <a:ext uri="{FF2B5EF4-FFF2-40B4-BE49-F238E27FC236}">
                <a16:creationId xmlns:a16="http://schemas.microsoft.com/office/drawing/2014/main" id="{3B0FE200-4F68-4D4E-EB04-269D06F90E63}"/>
              </a:ext>
            </a:extLst>
          </p:cNvPr>
          <p:cNvSpPr txBox="1">
            <a:spLocks/>
          </p:cNvSpPr>
          <p:nvPr/>
        </p:nvSpPr>
        <p:spPr>
          <a:xfrm>
            <a:off x="8711872" y="3490506"/>
            <a:ext cx="30757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SF Pro Semibold" pitchFamily="2" charset="0"/>
                <a:ea typeface="SF Pro Semibold" pitchFamily="2" charset="0"/>
                <a:cs typeface="SF Pro Semibold" pitchFamily="2" charset="0"/>
              </a:rPr>
              <a:t>Same!</a:t>
            </a:r>
          </a:p>
          <a:p>
            <a:pPr algn="ctr"/>
            <a:r>
              <a:rPr lang="en-US" sz="2000" dirty="0">
                <a:latin typeface="SF Pro Semibold" pitchFamily="2" charset="0"/>
                <a:ea typeface="SF Pro Semibold" pitchFamily="2" charset="0"/>
                <a:cs typeface="SF Pro Semibold" pitchFamily="2" charset="0"/>
              </a:rPr>
              <a:t>That means model is </a:t>
            </a:r>
            <a:r>
              <a:rPr lang="en-US" sz="2000" dirty="0">
                <a:solidFill>
                  <a:srgbClr val="00B050"/>
                </a:solidFill>
                <a:latin typeface="SF Pro Semibold" pitchFamily="2" charset="0"/>
                <a:ea typeface="SF Pro Semibold" pitchFamily="2" charset="0"/>
                <a:cs typeface="SF Pro Semibold" pitchFamily="2" charset="0"/>
              </a:rPr>
              <a:t>confident</a:t>
            </a:r>
            <a:r>
              <a:rPr lang="en-US" sz="2000" dirty="0">
                <a:latin typeface="SF Pro Semibold" pitchFamily="2" charset="0"/>
                <a:ea typeface="SF Pro Semibold" pitchFamily="2" charset="0"/>
                <a:cs typeface="SF Pro Semibold" pitchFamily="2" charset="0"/>
              </a:rPr>
              <a:t> about its prediction!</a:t>
            </a:r>
          </a:p>
        </p:txBody>
      </p:sp>
      <p:sp>
        <p:nvSpPr>
          <p:cNvPr id="29" name="Title 3">
            <a:extLst>
              <a:ext uri="{FF2B5EF4-FFF2-40B4-BE49-F238E27FC236}">
                <a16:creationId xmlns:a16="http://schemas.microsoft.com/office/drawing/2014/main" id="{455FD24E-7BFE-03C1-4720-8CE4A5DCC29E}"/>
              </a:ext>
            </a:extLst>
          </p:cNvPr>
          <p:cNvSpPr txBox="1">
            <a:spLocks/>
          </p:cNvSpPr>
          <p:nvPr/>
        </p:nvSpPr>
        <p:spPr>
          <a:xfrm>
            <a:off x="1019660" y="3536878"/>
            <a:ext cx="1459335" cy="8001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SF Pro Semibold" pitchFamily="2" charset="0"/>
                <a:ea typeface="SF Pro Semibold" pitchFamily="2" charset="0"/>
                <a:cs typeface="SF Pro Semibold" pitchFamily="2" charset="0"/>
              </a:rPr>
              <a:t>Test Sample</a:t>
            </a:r>
          </a:p>
        </p:txBody>
      </p:sp>
      <p:sp>
        <p:nvSpPr>
          <p:cNvPr id="2" name="Subtitle 2">
            <a:extLst>
              <a:ext uri="{FF2B5EF4-FFF2-40B4-BE49-F238E27FC236}">
                <a16:creationId xmlns:a16="http://schemas.microsoft.com/office/drawing/2014/main" id="{D36F80F4-75B4-5EFC-99E6-BD902568886E}"/>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Prediction Agreement infers confidence of the model</a:t>
            </a:r>
          </a:p>
        </p:txBody>
      </p:sp>
      <p:sp>
        <p:nvSpPr>
          <p:cNvPr id="5" name="Down Arrow 4">
            <a:extLst>
              <a:ext uri="{FF2B5EF4-FFF2-40B4-BE49-F238E27FC236}">
                <a16:creationId xmlns:a16="http://schemas.microsoft.com/office/drawing/2014/main" id="{3A126DE6-1611-68B8-175E-AD8DC801105F}"/>
              </a:ext>
            </a:extLst>
          </p:cNvPr>
          <p:cNvSpPr/>
          <p:nvPr/>
        </p:nvSpPr>
        <p:spPr>
          <a:xfrm>
            <a:off x="4745543" y="3595327"/>
            <a:ext cx="394885" cy="7972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3164070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C35F7A4B-8D28-8D54-98E1-170F1EF97696}"/>
              </a:ext>
            </a:extLst>
          </p:cNvPr>
          <p:cNvGrpSpPr/>
          <p:nvPr/>
        </p:nvGrpSpPr>
        <p:grpSpPr>
          <a:xfrm>
            <a:off x="4171842" y="1853414"/>
            <a:ext cx="1532507" cy="1399661"/>
            <a:chOff x="742950" y="1640358"/>
            <a:chExt cx="1964763" cy="1702307"/>
          </a:xfrm>
          <a:solidFill>
            <a:srgbClr val="00A3FF"/>
          </a:solidFill>
        </p:grpSpPr>
        <p:sp>
          <p:nvSpPr>
            <p:cNvPr id="3" name="Oval 2">
              <a:extLst>
                <a:ext uri="{FF2B5EF4-FFF2-40B4-BE49-F238E27FC236}">
                  <a16:creationId xmlns:a16="http://schemas.microsoft.com/office/drawing/2014/main" id="{A562228F-CC5A-2D2E-B6AD-984C973CF14A}"/>
                </a:ext>
              </a:extLst>
            </p:cNvPr>
            <p:cNvSpPr/>
            <p:nvPr/>
          </p:nvSpPr>
          <p:spPr>
            <a:xfrm>
              <a:off x="742950"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4" name="Oval 3">
              <a:extLst>
                <a:ext uri="{FF2B5EF4-FFF2-40B4-BE49-F238E27FC236}">
                  <a16:creationId xmlns:a16="http://schemas.microsoft.com/office/drawing/2014/main" id="{2522B73D-55C1-64B5-ACB4-36F84180A65A}"/>
                </a:ext>
              </a:extLst>
            </p:cNvPr>
            <p:cNvSpPr/>
            <p:nvPr/>
          </p:nvSpPr>
          <p:spPr>
            <a:xfrm>
              <a:off x="742950"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6" name="Oval 5">
              <a:extLst>
                <a:ext uri="{FF2B5EF4-FFF2-40B4-BE49-F238E27FC236}">
                  <a16:creationId xmlns:a16="http://schemas.microsoft.com/office/drawing/2014/main" id="{318D2691-1481-A16C-5EB8-9BE5A0799F2B}"/>
                </a:ext>
              </a:extLst>
            </p:cNvPr>
            <p:cNvSpPr/>
            <p:nvPr/>
          </p:nvSpPr>
          <p:spPr>
            <a:xfrm>
              <a:off x="1576993" y="164035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7" name="Oval 6">
              <a:extLst>
                <a:ext uri="{FF2B5EF4-FFF2-40B4-BE49-F238E27FC236}">
                  <a16:creationId xmlns:a16="http://schemas.microsoft.com/office/drawing/2014/main" id="{89850741-FF17-906A-C2BC-48791F76F2BF}"/>
                </a:ext>
              </a:extLst>
            </p:cNvPr>
            <p:cNvSpPr/>
            <p:nvPr/>
          </p:nvSpPr>
          <p:spPr>
            <a:xfrm>
              <a:off x="1576993" y="2343173"/>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latin typeface="SF Pro Semibold" pitchFamily="2" charset="0"/>
                <a:ea typeface="SF Pro Semibold" pitchFamily="2" charset="0"/>
                <a:cs typeface="SF Pro Semibold" pitchFamily="2" charset="0"/>
              </a:endParaRPr>
            </a:p>
          </p:txBody>
        </p:sp>
        <p:sp>
          <p:nvSpPr>
            <p:cNvPr id="8" name="Oval 7">
              <a:extLst>
                <a:ext uri="{FF2B5EF4-FFF2-40B4-BE49-F238E27FC236}">
                  <a16:creationId xmlns:a16="http://schemas.microsoft.com/office/drawing/2014/main" id="{6DE2AB64-5907-389F-7326-1D8F45C37DF5}"/>
                </a:ext>
              </a:extLst>
            </p:cNvPr>
            <p:cNvSpPr/>
            <p:nvPr/>
          </p:nvSpPr>
          <p:spPr>
            <a:xfrm>
              <a:off x="1576993" y="304598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0" name="Oval 9">
              <a:extLst>
                <a:ext uri="{FF2B5EF4-FFF2-40B4-BE49-F238E27FC236}">
                  <a16:creationId xmlns:a16="http://schemas.microsoft.com/office/drawing/2014/main" id="{DB16B404-51FA-D525-28C6-C62E97E1B615}"/>
                </a:ext>
              </a:extLst>
            </p:cNvPr>
            <p:cNvSpPr/>
            <p:nvPr/>
          </p:nvSpPr>
          <p:spPr>
            <a:xfrm>
              <a:off x="2411035"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1" name="Oval 10">
              <a:extLst>
                <a:ext uri="{FF2B5EF4-FFF2-40B4-BE49-F238E27FC236}">
                  <a16:creationId xmlns:a16="http://schemas.microsoft.com/office/drawing/2014/main" id="{30B62D29-3E29-EB3C-AD2D-5633AE72409E}"/>
                </a:ext>
              </a:extLst>
            </p:cNvPr>
            <p:cNvSpPr/>
            <p:nvPr/>
          </p:nvSpPr>
          <p:spPr>
            <a:xfrm>
              <a:off x="2411036"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cxnSp>
          <p:nvCxnSpPr>
            <p:cNvPr id="13" name="Straight Connector 12">
              <a:extLst>
                <a:ext uri="{FF2B5EF4-FFF2-40B4-BE49-F238E27FC236}">
                  <a16:creationId xmlns:a16="http://schemas.microsoft.com/office/drawing/2014/main" id="{6FC5ED2F-2C19-2E6A-4F31-1E518BA2FFFA}"/>
                </a:ext>
              </a:extLst>
            </p:cNvPr>
            <p:cNvCxnSpPr>
              <a:cxnSpLocks/>
              <a:stCxn id="3" idx="7"/>
              <a:endCxn id="6" idx="2"/>
            </p:cNvCxnSpPr>
            <p:nvPr/>
          </p:nvCxnSpPr>
          <p:spPr>
            <a:xfrm flipV="1">
              <a:off x="996180" y="1788697"/>
              <a:ext cx="580813" cy="23595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A71BE58-7AC9-9790-782B-80FBF3846FFD}"/>
                </a:ext>
              </a:extLst>
            </p:cNvPr>
            <p:cNvCxnSpPr>
              <a:cxnSpLocks/>
              <a:stCxn id="3" idx="6"/>
              <a:endCxn id="7" idx="1"/>
            </p:cNvCxnSpPr>
            <p:nvPr/>
          </p:nvCxnSpPr>
          <p:spPr>
            <a:xfrm>
              <a:off x="1039627" y="2129539"/>
              <a:ext cx="580813" cy="25708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DF67A7A-4B93-62C2-C479-E04E0E49F784}"/>
                </a:ext>
              </a:extLst>
            </p:cNvPr>
            <p:cNvCxnSpPr>
              <a:cxnSpLocks/>
              <a:stCxn id="3" idx="5"/>
              <a:endCxn id="8" idx="1"/>
            </p:cNvCxnSpPr>
            <p:nvPr/>
          </p:nvCxnSpPr>
          <p:spPr>
            <a:xfrm>
              <a:off x="996180"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BF8D61-4C44-4E4A-D730-06A029115C40}"/>
                </a:ext>
              </a:extLst>
            </p:cNvPr>
            <p:cNvCxnSpPr>
              <a:cxnSpLocks/>
              <a:stCxn id="4" idx="7"/>
              <a:endCxn id="6" idx="3"/>
            </p:cNvCxnSpPr>
            <p:nvPr/>
          </p:nvCxnSpPr>
          <p:spPr>
            <a:xfrm flipV="1">
              <a:off x="996180" y="1893588"/>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B89369-0612-C8E2-6722-EE4DEF26CC5B}"/>
                </a:ext>
              </a:extLst>
            </p:cNvPr>
            <p:cNvCxnSpPr>
              <a:cxnSpLocks/>
              <a:stCxn id="4" idx="6"/>
              <a:endCxn id="7" idx="3"/>
            </p:cNvCxnSpPr>
            <p:nvPr/>
          </p:nvCxnSpPr>
          <p:spPr>
            <a:xfrm flipV="1">
              <a:off x="1039627" y="2596402"/>
              <a:ext cx="580813" cy="257083"/>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5C4045-A277-1F80-1CDD-2003BE34623B}"/>
                </a:ext>
              </a:extLst>
            </p:cNvPr>
            <p:cNvCxnSpPr>
              <a:cxnSpLocks/>
              <a:stCxn id="4" idx="5"/>
              <a:endCxn id="8" idx="2"/>
            </p:cNvCxnSpPr>
            <p:nvPr/>
          </p:nvCxnSpPr>
          <p:spPr>
            <a:xfrm>
              <a:off x="996180" y="2958376"/>
              <a:ext cx="580813" cy="23595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DA9BC54-109A-C37C-6830-BAD8864AA13A}"/>
                </a:ext>
              </a:extLst>
            </p:cNvPr>
            <p:cNvCxnSpPr>
              <a:cxnSpLocks/>
              <a:stCxn id="6" idx="6"/>
              <a:endCxn id="10" idx="1"/>
            </p:cNvCxnSpPr>
            <p:nvPr/>
          </p:nvCxnSpPr>
          <p:spPr>
            <a:xfrm>
              <a:off x="1873669" y="1788697"/>
              <a:ext cx="580813" cy="23595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0DEE26-BF71-434F-9FB2-CAEB1D9DE3C7}"/>
                </a:ext>
              </a:extLst>
            </p:cNvPr>
            <p:cNvCxnSpPr>
              <a:cxnSpLocks/>
              <a:stCxn id="6" idx="5"/>
              <a:endCxn id="11" idx="1"/>
            </p:cNvCxnSpPr>
            <p:nvPr/>
          </p:nvCxnSpPr>
          <p:spPr>
            <a:xfrm>
              <a:off x="1830222" y="1893588"/>
              <a:ext cx="624261"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9B5F826-86E7-5BC2-3FFB-BF2D0E71E442}"/>
                </a:ext>
              </a:extLst>
            </p:cNvPr>
            <p:cNvCxnSpPr>
              <a:cxnSpLocks/>
              <a:stCxn id="7" idx="7"/>
              <a:endCxn id="10" idx="2"/>
            </p:cNvCxnSpPr>
            <p:nvPr/>
          </p:nvCxnSpPr>
          <p:spPr>
            <a:xfrm flipV="1">
              <a:off x="1830222" y="2129539"/>
              <a:ext cx="580813" cy="25708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EC3EA2C-2315-4C8E-8312-32277CB9F18C}"/>
                </a:ext>
              </a:extLst>
            </p:cNvPr>
            <p:cNvCxnSpPr>
              <a:cxnSpLocks/>
              <a:stCxn id="7" idx="5"/>
              <a:endCxn id="11" idx="2"/>
            </p:cNvCxnSpPr>
            <p:nvPr/>
          </p:nvCxnSpPr>
          <p:spPr>
            <a:xfrm>
              <a:off x="1830222" y="2596402"/>
              <a:ext cx="580814" cy="257083"/>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576C4F8-FEC0-37DF-361C-38BA32FBFD36}"/>
                </a:ext>
              </a:extLst>
            </p:cNvPr>
            <p:cNvCxnSpPr>
              <a:cxnSpLocks/>
              <a:stCxn id="8" idx="7"/>
              <a:endCxn id="10" idx="3"/>
            </p:cNvCxnSpPr>
            <p:nvPr/>
          </p:nvCxnSpPr>
          <p:spPr>
            <a:xfrm flipV="1">
              <a:off x="1830222"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7D64830-C86F-F45D-4AE1-D184F09C6566}"/>
                </a:ext>
              </a:extLst>
            </p:cNvPr>
            <p:cNvCxnSpPr>
              <a:cxnSpLocks/>
              <a:stCxn id="8" idx="6"/>
              <a:endCxn id="11" idx="3"/>
            </p:cNvCxnSpPr>
            <p:nvPr/>
          </p:nvCxnSpPr>
          <p:spPr>
            <a:xfrm flipV="1">
              <a:off x="1873669" y="2958376"/>
              <a:ext cx="580814" cy="235951"/>
            </a:xfrm>
            <a:prstGeom prst="line">
              <a:avLst/>
            </a:prstGeom>
            <a:grpFill/>
            <a:ln w="28575"/>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6D92AD70-7E5C-B3D7-3462-3CAA87E24258}"/>
              </a:ext>
            </a:extLst>
          </p:cNvPr>
          <p:cNvGrpSpPr/>
          <p:nvPr/>
        </p:nvGrpSpPr>
        <p:grpSpPr>
          <a:xfrm>
            <a:off x="4171842" y="4620782"/>
            <a:ext cx="1532507" cy="1399661"/>
            <a:chOff x="742950" y="1640358"/>
            <a:chExt cx="1964763" cy="1702307"/>
          </a:xfrm>
          <a:solidFill>
            <a:srgbClr val="00A3FF"/>
          </a:solidFill>
        </p:grpSpPr>
        <p:sp>
          <p:nvSpPr>
            <p:cNvPr id="148" name="Oval 147">
              <a:extLst>
                <a:ext uri="{FF2B5EF4-FFF2-40B4-BE49-F238E27FC236}">
                  <a16:creationId xmlns:a16="http://schemas.microsoft.com/office/drawing/2014/main" id="{825D84D0-72D1-2CFC-35C1-9CD3645E7698}"/>
                </a:ext>
              </a:extLst>
            </p:cNvPr>
            <p:cNvSpPr/>
            <p:nvPr/>
          </p:nvSpPr>
          <p:spPr>
            <a:xfrm>
              <a:off x="742950"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49" name="Oval 148">
              <a:extLst>
                <a:ext uri="{FF2B5EF4-FFF2-40B4-BE49-F238E27FC236}">
                  <a16:creationId xmlns:a16="http://schemas.microsoft.com/office/drawing/2014/main" id="{1BB57096-7AC1-FC90-973D-B3738CDAA880}"/>
                </a:ext>
              </a:extLst>
            </p:cNvPr>
            <p:cNvSpPr/>
            <p:nvPr/>
          </p:nvSpPr>
          <p:spPr>
            <a:xfrm>
              <a:off x="742950"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50" name="Oval 149">
              <a:extLst>
                <a:ext uri="{FF2B5EF4-FFF2-40B4-BE49-F238E27FC236}">
                  <a16:creationId xmlns:a16="http://schemas.microsoft.com/office/drawing/2014/main" id="{B55498AA-9781-58A1-16E6-FADA2C6B33CA}"/>
                </a:ext>
              </a:extLst>
            </p:cNvPr>
            <p:cNvSpPr/>
            <p:nvPr/>
          </p:nvSpPr>
          <p:spPr>
            <a:xfrm>
              <a:off x="1576993" y="164035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51" name="Oval 150">
              <a:extLst>
                <a:ext uri="{FF2B5EF4-FFF2-40B4-BE49-F238E27FC236}">
                  <a16:creationId xmlns:a16="http://schemas.microsoft.com/office/drawing/2014/main" id="{3605C4C8-2169-7EA9-7DB6-621203474A11}"/>
                </a:ext>
              </a:extLst>
            </p:cNvPr>
            <p:cNvSpPr/>
            <p:nvPr/>
          </p:nvSpPr>
          <p:spPr>
            <a:xfrm>
              <a:off x="1576993" y="2343173"/>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latin typeface="SF Pro Semibold" pitchFamily="2" charset="0"/>
                <a:ea typeface="SF Pro Semibold" pitchFamily="2" charset="0"/>
                <a:cs typeface="SF Pro Semibold" pitchFamily="2" charset="0"/>
              </a:endParaRPr>
            </a:p>
          </p:txBody>
        </p:sp>
        <p:sp>
          <p:nvSpPr>
            <p:cNvPr id="152" name="Oval 151">
              <a:extLst>
                <a:ext uri="{FF2B5EF4-FFF2-40B4-BE49-F238E27FC236}">
                  <a16:creationId xmlns:a16="http://schemas.microsoft.com/office/drawing/2014/main" id="{1B543A1C-622E-9CD4-481F-0AD6F5719ABD}"/>
                </a:ext>
              </a:extLst>
            </p:cNvPr>
            <p:cNvSpPr/>
            <p:nvPr/>
          </p:nvSpPr>
          <p:spPr>
            <a:xfrm>
              <a:off x="1576993" y="3045988"/>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53" name="Oval 152">
              <a:extLst>
                <a:ext uri="{FF2B5EF4-FFF2-40B4-BE49-F238E27FC236}">
                  <a16:creationId xmlns:a16="http://schemas.microsoft.com/office/drawing/2014/main" id="{CBB0319F-8751-8F6F-486A-FDBE9BA44AE2}"/>
                </a:ext>
              </a:extLst>
            </p:cNvPr>
            <p:cNvSpPr/>
            <p:nvPr/>
          </p:nvSpPr>
          <p:spPr>
            <a:xfrm>
              <a:off x="2411035" y="1981200"/>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54" name="Oval 153">
              <a:extLst>
                <a:ext uri="{FF2B5EF4-FFF2-40B4-BE49-F238E27FC236}">
                  <a16:creationId xmlns:a16="http://schemas.microsoft.com/office/drawing/2014/main" id="{C237BF80-41B6-4428-0A71-7CF7844C9C27}"/>
                </a:ext>
              </a:extLst>
            </p:cNvPr>
            <p:cNvSpPr/>
            <p:nvPr/>
          </p:nvSpPr>
          <p:spPr>
            <a:xfrm>
              <a:off x="2411036" y="2705146"/>
              <a:ext cx="296677" cy="29667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cxnSp>
          <p:nvCxnSpPr>
            <p:cNvPr id="155" name="Straight Connector 154">
              <a:extLst>
                <a:ext uri="{FF2B5EF4-FFF2-40B4-BE49-F238E27FC236}">
                  <a16:creationId xmlns:a16="http://schemas.microsoft.com/office/drawing/2014/main" id="{23714450-A555-9DC5-7A04-19C6B67D6D35}"/>
                </a:ext>
              </a:extLst>
            </p:cNvPr>
            <p:cNvCxnSpPr>
              <a:cxnSpLocks/>
              <a:stCxn id="148" idx="7"/>
              <a:endCxn id="150" idx="2"/>
            </p:cNvCxnSpPr>
            <p:nvPr/>
          </p:nvCxnSpPr>
          <p:spPr>
            <a:xfrm flipV="1">
              <a:off x="996180" y="1788697"/>
              <a:ext cx="580813" cy="235950"/>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A655C0B-0850-4A61-B1B5-41421961786D}"/>
                </a:ext>
              </a:extLst>
            </p:cNvPr>
            <p:cNvCxnSpPr>
              <a:cxnSpLocks/>
              <a:stCxn id="148" idx="6"/>
              <a:endCxn id="151" idx="1"/>
            </p:cNvCxnSpPr>
            <p:nvPr/>
          </p:nvCxnSpPr>
          <p:spPr>
            <a:xfrm>
              <a:off x="1039627" y="2129539"/>
              <a:ext cx="580813" cy="257081"/>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2E0F954-18E9-7633-F5D7-53E1E08FAEE9}"/>
                </a:ext>
              </a:extLst>
            </p:cNvPr>
            <p:cNvCxnSpPr>
              <a:cxnSpLocks/>
              <a:stCxn id="148" idx="5"/>
              <a:endCxn id="152" idx="1"/>
            </p:cNvCxnSpPr>
            <p:nvPr/>
          </p:nvCxnSpPr>
          <p:spPr>
            <a:xfrm>
              <a:off x="996180"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01FE17D-AB80-A553-EB5A-A3D21A651DC5}"/>
                </a:ext>
              </a:extLst>
            </p:cNvPr>
            <p:cNvCxnSpPr>
              <a:cxnSpLocks/>
              <a:stCxn id="149" idx="7"/>
              <a:endCxn id="150" idx="3"/>
            </p:cNvCxnSpPr>
            <p:nvPr/>
          </p:nvCxnSpPr>
          <p:spPr>
            <a:xfrm flipV="1">
              <a:off x="996180" y="1893588"/>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42209A6-A826-6D93-717D-8B9AC31740FE}"/>
                </a:ext>
              </a:extLst>
            </p:cNvPr>
            <p:cNvCxnSpPr>
              <a:cxnSpLocks/>
              <a:stCxn id="149" idx="6"/>
              <a:endCxn id="151" idx="3"/>
            </p:cNvCxnSpPr>
            <p:nvPr/>
          </p:nvCxnSpPr>
          <p:spPr>
            <a:xfrm flipV="1">
              <a:off x="1039627" y="2596402"/>
              <a:ext cx="580813" cy="257083"/>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A5B975A-789C-6F27-21A3-571EFFDBB6F3}"/>
                </a:ext>
              </a:extLst>
            </p:cNvPr>
            <p:cNvCxnSpPr>
              <a:cxnSpLocks/>
              <a:stCxn id="149" idx="5"/>
              <a:endCxn id="152" idx="2"/>
            </p:cNvCxnSpPr>
            <p:nvPr/>
          </p:nvCxnSpPr>
          <p:spPr>
            <a:xfrm>
              <a:off x="996180" y="2958376"/>
              <a:ext cx="580813" cy="235951"/>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B12004B-3FA5-5FA1-296B-DD20247B939B}"/>
                </a:ext>
              </a:extLst>
            </p:cNvPr>
            <p:cNvCxnSpPr>
              <a:cxnSpLocks/>
              <a:stCxn id="150" idx="6"/>
              <a:endCxn id="153" idx="1"/>
            </p:cNvCxnSpPr>
            <p:nvPr/>
          </p:nvCxnSpPr>
          <p:spPr>
            <a:xfrm>
              <a:off x="1873669" y="1788697"/>
              <a:ext cx="580813" cy="23595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58D0167-34F3-A6E2-82B7-192E1A068E89}"/>
                </a:ext>
              </a:extLst>
            </p:cNvPr>
            <p:cNvCxnSpPr>
              <a:cxnSpLocks/>
              <a:stCxn id="150" idx="5"/>
              <a:endCxn id="154" idx="1"/>
            </p:cNvCxnSpPr>
            <p:nvPr/>
          </p:nvCxnSpPr>
          <p:spPr>
            <a:xfrm>
              <a:off x="1830222" y="1893588"/>
              <a:ext cx="624261" cy="855006"/>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5855347-9C2B-F593-A2B9-52BBE2353892}"/>
                </a:ext>
              </a:extLst>
            </p:cNvPr>
            <p:cNvCxnSpPr>
              <a:cxnSpLocks/>
              <a:stCxn id="151" idx="7"/>
              <a:endCxn id="153" idx="2"/>
            </p:cNvCxnSpPr>
            <p:nvPr/>
          </p:nvCxnSpPr>
          <p:spPr>
            <a:xfrm flipV="1">
              <a:off x="1830222" y="2129539"/>
              <a:ext cx="580813" cy="257081"/>
            </a:xfrm>
            <a:prstGeom prst="line">
              <a:avLst/>
            </a:prstGeom>
            <a:grpFill/>
            <a:ln w="28575">
              <a:prstDash val="sysDash"/>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75B4D77-3BC3-1A0A-8DB7-F786FD23C905}"/>
                </a:ext>
              </a:extLst>
            </p:cNvPr>
            <p:cNvCxnSpPr>
              <a:cxnSpLocks/>
              <a:stCxn id="151" idx="5"/>
              <a:endCxn id="154" idx="2"/>
            </p:cNvCxnSpPr>
            <p:nvPr/>
          </p:nvCxnSpPr>
          <p:spPr>
            <a:xfrm>
              <a:off x="1830222" y="2596402"/>
              <a:ext cx="580814" cy="257083"/>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09BFEEF-B6AA-16AF-D53B-FF61A1F08342}"/>
                </a:ext>
              </a:extLst>
            </p:cNvPr>
            <p:cNvCxnSpPr>
              <a:cxnSpLocks/>
              <a:stCxn id="152" idx="7"/>
              <a:endCxn id="153" idx="3"/>
            </p:cNvCxnSpPr>
            <p:nvPr/>
          </p:nvCxnSpPr>
          <p:spPr>
            <a:xfrm flipV="1">
              <a:off x="1830222" y="2234430"/>
              <a:ext cx="624260" cy="855006"/>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5FB14A6-3F73-8B0A-3C55-7A835EF8832A}"/>
                </a:ext>
              </a:extLst>
            </p:cNvPr>
            <p:cNvCxnSpPr>
              <a:cxnSpLocks/>
              <a:stCxn id="152" idx="6"/>
              <a:endCxn id="154" idx="3"/>
            </p:cNvCxnSpPr>
            <p:nvPr/>
          </p:nvCxnSpPr>
          <p:spPr>
            <a:xfrm flipV="1">
              <a:off x="1873669" y="2958376"/>
              <a:ext cx="580814" cy="235951"/>
            </a:xfrm>
            <a:prstGeom prst="line">
              <a:avLst/>
            </a:prstGeom>
            <a:grpFill/>
            <a:ln w="28575"/>
          </p:spPr>
          <p:style>
            <a:lnRef idx="1">
              <a:schemeClr val="accent1"/>
            </a:lnRef>
            <a:fillRef idx="0">
              <a:schemeClr val="accent1"/>
            </a:fillRef>
            <a:effectRef idx="0">
              <a:schemeClr val="accent1"/>
            </a:effectRef>
            <a:fontRef idx="minor">
              <a:schemeClr val="tx1"/>
            </a:fontRef>
          </p:style>
        </p:cxnSp>
      </p:grpSp>
      <p:sp>
        <p:nvSpPr>
          <p:cNvPr id="167" name="Title 3">
            <a:extLst>
              <a:ext uri="{FF2B5EF4-FFF2-40B4-BE49-F238E27FC236}">
                <a16:creationId xmlns:a16="http://schemas.microsoft.com/office/drawing/2014/main" id="{EDCE7BF1-9A97-7E74-CCAC-3AC5CEF7712C}"/>
              </a:ext>
            </a:extLst>
          </p:cNvPr>
          <p:cNvSpPr txBox="1">
            <a:spLocks/>
          </p:cNvSpPr>
          <p:nvPr/>
        </p:nvSpPr>
        <p:spPr>
          <a:xfrm>
            <a:off x="5280314" y="3450772"/>
            <a:ext cx="2428596" cy="9953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F Pro Semibold" pitchFamily="2" charset="0"/>
                <a:ea typeface="SF Pro Semibold" pitchFamily="2" charset="0"/>
                <a:cs typeface="SF Pro Semibold" pitchFamily="2" charset="0"/>
              </a:rPr>
              <a:t>Monte-Carlo Dropout</a:t>
            </a:r>
          </a:p>
        </p:txBody>
      </p:sp>
      <p:sp>
        <p:nvSpPr>
          <p:cNvPr id="14" name="Right Arrow 13">
            <a:extLst>
              <a:ext uri="{FF2B5EF4-FFF2-40B4-BE49-F238E27FC236}">
                <a16:creationId xmlns:a16="http://schemas.microsoft.com/office/drawing/2014/main" id="{727F1A8E-BC64-357E-0C99-BDB234F070BC}"/>
              </a:ext>
            </a:extLst>
          </p:cNvPr>
          <p:cNvSpPr/>
          <p:nvPr/>
        </p:nvSpPr>
        <p:spPr>
          <a:xfrm>
            <a:off x="2918711" y="2322234"/>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7" name="Right Arrow 16">
            <a:extLst>
              <a:ext uri="{FF2B5EF4-FFF2-40B4-BE49-F238E27FC236}">
                <a16:creationId xmlns:a16="http://schemas.microsoft.com/office/drawing/2014/main" id="{D5E3B05B-9C97-A34F-5C8D-1362D4ED53B8}"/>
              </a:ext>
            </a:extLst>
          </p:cNvPr>
          <p:cNvSpPr/>
          <p:nvPr/>
        </p:nvSpPr>
        <p:spPr>
          <a:xfrm>
            <a:off x="2926144" y="5156216"/>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9" name="Right Arrow 18">
            <a:extLst>
              <a:ext uri="{FF2B5EF4-FFF2-40B4-BE49-F238E27FC236}">
                <a16:creationId xmlns:a16="http://schemas.microsoft.com/office/drawing/2014/main" id="{38219009-CB0F-B009-FBE6-376609F62832}"/>
              </a:ext>
            </a:extLst>
          </p:cNvPr>
          <p:cNvSpPr/>
          <p:nvPr/>
        </p:nvSpPr>
        <p:spPr>
          <a:xfrm>
            <a:off x="6292063" y="2368310"/>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0" name="Right Arrow 19">
            <a:extLst>
              <a:ext uri="{FF2B5EF4-FFF2-40B4-BE49-F238E27FC236}">
                <a16:creationId xmlns:a16="http://schemas.microsoft.com/office/drawing/2014/main" id="{2BC4D47E-70C9-36D2-C6D5-01A0698BACB6}"/>
              </a:ext>
            </a:extLst>
          </p:cNvPr>
          <p:cNvSpPr/>
          <p:nvPr/>
        </p:nvSpPr>
        <p:spPr>
          <a:xfrm>
            <a:off x="6299496" y="5202292"/>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1" name="Title 3">
            <a:extLst>
              <a:ext uri="{FF2B5EF4-FFF2-40B4-BE49-F238E27FC236}">
                <a16:creationId xmlns:a16="http://schemas.microsoft.com/office/drawing/2014/main" id="{C3F1FE31-F10E-3BF2-DB77-6980903B6189}"/>
              </a:ext>
            </a:extLst>
          </p:cNvPr>
          <p:cNvSpPr txBox="1">
            <a:spLocks/>
          </p:cNvSpPr>
          <p:nvPr/>
        </p:nvSpPr>
        <p:spPr>
          <a:xfrm>
            <a:off x="7305153" y="2275803"/>
            <a:ext cx="1418340" cy="5813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SF Pro Semibold" pitchFamily="2" charset="0"/>
                <a:ea typeface="SF Pro Semibold" pitchFamily="2" charset="0"/>
                <a:cs typeface="SF Pro Semibold" pitchFamily="2" charset="0"/>
              </a:rPr>
              <a:t>Car</a:t>
            </a:r>
          </a:p>
        </p:txBody>
      </p:sp>
      <p:sp>
        <p:nvSpPr>
          <p:cNvPr id="22" name="Title 3">
            <a:extLst>
              <a:ext uri="{FF2B5EF4-FFF2-40B4-BE49-F238E27FC236}">
                <a16:creationId xmlns:a16="http://schemas.microsoft.com/office/drawing/2014/main" id="{FDEE613F-D58C-8B8A-90D4-5FFDD9ADB28A}"/>
              </a:ext>
            </a:extLst>
          </p:cNvPr>
          <p:cNvSpPr txBox="1">
            <a:spLocks/>
          </p:cNvSpPr>
          <p:nvPr/>
        </p:nvSpPr>
        <p:spPr>
          <a:xfrm>
            <a:off x="7305153" y="5109236"/>
            <a:ext cx="1418340" cy="5813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SF Pro Semibold" pitchFamily="2" charset="0"/>
                <a:ea typeface="SF Pro Semibold" pitchFamily="2" charset="0"/>
                <a:cs typeface="SF Pro Semibold" pitchFamily="2" charset="0"/>
              </a:rPr>
              <a:t>Tree</a:t>
            </a:r>
          </a:p>
        </p:txBody>
      </p:sp>
      <p:sp>
        <p:nvSpPr>
          <p:cNvPr id="23" name="Right Brace 22">
            <a:extLst>
              <a:ext uri="{FF2B5EF4-FFF2-40B4-BE49-F238E27FC236}">
                <a16:creationId xmlns:a16="http://schemas.microsoft.com/office/drawing/2014/main" id="{551D79CB-F660-D469-E9BF-91FE0595DD47}"/>
              </a:ext>
            </a:extLst>
          </p:cNvPr>
          <p:cNvSpPr/>
          <p:nvPr/>
        </p:nvSpPr>
        <p:spPr>
          <a:xfrm>
            <a:off x="8559475" y="2633891"/>
            <a:ext cx="331010" cy="2821056"/>
          </a:xfrm>
          <a:prstGeom prst="rightBrace">
            <a:avLst>
              <a:gd name="adj1" fmla="val 4526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5" name="Title 3">
            <a:extLst>
              <a:ext uri="{FF2B5EF4-FFF2-40B4-BE49-F238E27FC236}">
                <a16:creationId xmlns:a16="http://schemas.microsoft.com/office/drawing/2014/main" id="{3B0FE200-4F68-4D4E-EB04-269D06F90E63}"/>
              </a:ext>
            </a:extLst>
          </p:cNvPr>
          <p:cNvSpPr txBox="1">
            <a:spLocks/>
          </p:cNvSpPr>
          <p:nvPr/>
        </p:nvSpPr>
        <p:spPr>
          <a:xfrm>
            <a:off x="8900132" y="3490506"/>
            <a:ext cx="30757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SF Pro Semibold" pitchFamily="2" charset="0"/>
                <a:ea typeface="SF Pro Semibold" pitchFamily="2" charset="0"/>
                <a:cs typeface="SF Pro Semibold" pitchFamily="2" charset="0"/>
              </a:rPr>
              <a:t>Different!</a:t>
            </a:r>
          </a:p>
          <a:p>
            <a:pPr algn="ctr"/>
            <a:r>
              <a:rPr lang="en-US" sz="2000" dirty="0">
                <a:latin typeface="SF Pro Semibold" pitchFamily="2" charset="0"/>
                <a:ea typeface="SF Pro Semibold" pitchFamily="2" charset="0"/>
                <a:cs typeface="SF Pro Semibold" pitchFamily="2" charset="0"/>
              </a:rPr>
              <a:t>That means model is </a:t>
            </a:r>
          </a:p>
          <a:p>
            <a:pPr algn="ctr"/>
            <a:r>
              <a:rPr lang="en-US" sz="2000" dirty="0">
                <a:solidFill>
                  <a:srgbClr val="FF0000"/>
                </a:solidFill>
                <a:latin typeface="SF Pro Semibold" pitchFamily="2" charset="0"/>
                <a:ea typeface="SF Pro Semibold" pitchFamily="2" charset="0"/>
                <a:cs typeface="SF Pro Semibold" pitchFamily="2" charset="0"/>
              </a:rPr>
              <a:t>NOT</a:t>
            </a:r>
            <a:r>
              <a:rPr lang="en-US" sz="2000" dirty="0">
                <a:latin typeface="SF Pro Semibold" pitchFamily="2" charset="0"/>
                <a:ea typeface="SF Pro Semibold" pitchFamily="2" charset="0"/>
                <a:cs typeface="SF Pro Semibold" pitchFamily="2" charset="0"/>
              </a:rPr>
              <a:t> </a:t>
            </a:r>
            <a:r>
              <a:rPr lang="en-US" sz="2000" dirty="0">
                <a:solidFill>
                  <a:srgbClr val="FF0000"/>
                </a:solidFill>
                <a:latin typeface="SF Pro Semibold" pitchFamily="2" charset="0"/>
                <a:ea typeface="SF Pro Semibold" pitchFamily="2" charset="0"/>
                <a:cs typeface="SF Pro Semibold" pitchFamily="2" charset="0"/>
              </a:rPr>
              <a:t>confident</a:t>
            </a:r>
            <a:r>
              <a:rPr lang="en-US" sz="2000" dirty="0">
                <a:latin typeface="SF Pro Semibold" pitchFamily="2" charset="0"/>
                <a:ea typeface="SF Pro Semibold" pitchFamily="2" charset="0"/>
                <a:cs typeface="SF Pro Semibold" pitchFamily="2" charset="0"/>
              </a:rPr>
              <a:t> about its prediction!</a:t>
            </a:r>
          </a:p>
        </p:txBody>
      </p:sp>
      <p:pic>
        <p:nvPicPr>
          <p:cNvPr id="16"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E45F325C-F992-FAD1-AC68-9F06ABDD6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836" y="1816259"/>
            <a:ext cx="1453908" cy="14368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5D61EC8A-5DAA-1B7A-F335-9608487FA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75" y="4583627"/>
            <a:ext cx="1453908" cy="1436816"/>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3">
            <a:extLst>
              <a:ext uri="{FF2B5EF4-FFF2-40B4-BE49-F238E27FC236}">
                <a16:creationId xmlns:a16="http://schemas.microsoft.com/office/drawing/2014/main" id="{7D9D003B-135A-5700-17F2-F3A0FCFE3C73}"/>
              </a:ext>
            </a:extLst>
          </p:cNvPr>
          <p:cNvSpPr txBox="1">
            <a:spLocks/>
          </p:cNvSpPr>
          <p:nvPr/>
        </p:nvSpPr>
        <p:spPr>
          <a:xfrm>
            <a:off x="1019660" y="3536878"/>
            <a:ext cx="1459335" cy="8001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SF Pro Semibold" pitchFamily="2" charset="0"/>
                <a:ea typeface="SF Pro Semibold" pitchFamily="2" charset="0"/>
                <a:cs typeface="SF Pro Semibold" pitchFamily="2" charset="0"/>
              </a:rPr>
              <a:t>Test Sample</a:t>
            </a:r>
          </a:p>
        </p:txBody>
      </p:sp>
      <p:sp>
        <p:nvSpPr>
          <p:cNvPr id="2" name="Subtitle 2">
            <a:extLst>
              <a:ext uri="{FF2B5EF4-FFF2-40B4-BE49-F238E27FC236}">
                <a16:creationId xmlns:a16="http://schemas.microsoft.com/office/drawing/2014/main" id="{A21F7E2B-9CBE-7906-7342-62CA300FC0C8}"/>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Prediction Agreement infers confidence of the model</a:t>
            </a:r>
          </a:p>
        </p:txBody>
      </p:sp>
      <p:sp>
        <p:nvSpPr>
          <p:cNvPr id="5" name="Down Arrow 4">
            <a:extLst>
              <a:ext uri="{FF2B5EF4-FFF2-40B4-BE49-F238E27FC236}">
                <a16:creationId xmlns:a16="http://schemas.microsoft.com/office/drawing/2014/main" id="{6312528B-EBC8-EF7A-1E7A-AE7EF49589D7}"/>
              </a:ext>
            </a:extLst>
          </p:cNvPr>
          <p:cNvSpPr/>
          <p:nvPr/>
        </p:nvSpPr>
        <p:spPr>
          <a:xfrm>
            <a:off x="4745543" y="3595327"/>
            <a:ext cx="394885" cy="7972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1757497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8E1FBD9-2551-F65C-034A-5E08B504CD46}"/>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Estimate Accuracy using Dropout Agreement</a:t>
            </a:r>
          </a:p>
        </p:txBody>
      </p:sp>
      <p:sp>
        <p:nvSpPr>
          <p:cNvPr id="9" name="TextBox 8">
            <a:extLst>
              <a:ext uri="{FF2B5EF4-FFF2-40B4-BE49-F238E27FC236}">
                <a16:creationId xmlns:a16="http://schemas.microsoft.com/office/drawing/2014/main" id="{9198A912-C106-B1CB-5EEA-6F9CC9FD3C68}"/>
              </a:ext>
            </a:extLst>
          </p:cNvPr>
          <p:cNvSpPr txBox="1"/>
          <p:nvPr/>
        </p:nvSpPr>
        <p:spPr>
          <a:xfrm>
            <a:off x="3132993" y="2697674"/>
            <a:ext cx="2387029" cy="1569660"/>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Count prediction agreement</a:t>
            </a:r>
          </a:p>
          <a:p>
            <a:pPr algn="ctr"/>
            <a:r>
              <a:rPr lang="en-US" sz="2400" dirty="0">
                <a:solidFill>
                  <a:sysClr val="windowText" lastClr="000000"/>
                </a:solidFill>
                <a:latin typeface="SF Pro Semibold" pitchFamily="2" charset="0"/>
                <a:ea typeface="SF Pro Semibold" pitchFamily="2" charset="0"/>
                <a:cs typeface="SF Pro Semibold" pitchFamily="2" charset="0"/>
              </a:rPr>
              <a:t>w</a:t>
            </a:r>
            <a:r>
              <a:rPr lang="en-TH" sz="2400" dirty="0">
                <a:solidFill>
                  <a:sysClr val="windowText" lastClr="000000"/>
                </a:solidFill>
                <a:latin typeface="SF Pro Semibold" pitchFamily="2" charset="0"/>
                <a:ea typeface="SF Pro Semibold" pitchFamily="2" charset="0"/>
                <a:cs typeface="SF Pro Semibold" pitchFamily="2" charset="0"/>
              </a:rPr>
              <a:t>ith original model </a:t>
            </a:r>
          </a:p>
        </p:txBody>
      </p:sp>
      <p:sp>
        <p:nvSpPr>
          <p:cNvPr id="38" name="TextBox 37">
            <a:extLst>
              <a:ext uri="{FF2B5EF4-FFF2-40B4-BE49-F238E27FC236}">
                <a16:creationId xmlns:a16="http://schemas.microsoft.com/office/drawing/2014/main" id="{2F62BF80-83AF-143E-784D-C581B3E485D9}"/>
              </a:ext>
            </a:extLst>
          </p:cNvPr>
          <p:cNvSpPr txBox="1"/>
          <p:nvPr/>
        </p:nvSpPr>
        <p:spPr>
          <a:xfrm>
            <a:off x="-215623" y="2886627"/>
            <a:ext cx="3020186" cy="830997"/>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MC-dropout</a:t>
            </a:r>
          </a:p>
          <a:p>
            <a:pPr algn="ctr"/>
            <a:r>
              <a:rPr lang="en-TH" sz="2400" dirty="0">
                <a:solidFill>
                  <a:sysClr val="windowText" lastClr="000000"/>
                </a:solidFill>
                <a:latin typeface="SF Pro Semibold" pitchFamily="2" charset="0"/>
                <a:ea typeface="SF Pro Semibold" pitchFamily="2" charset="0"/>
                <a:cs typeface="SF Pro Semibold" pitchFamily="2" charset="0"/>
              </a:rPr>
              <a:t>Prediction</a:t>
            </a:r>
          </a:p>
        </p:txBody>
      </p:sp>
      <p:sp>
        <p:nvSpPr>
          <p:cNvPr id="39" name="Right Arrow 38">
            <a:extLst>
              <a:ext uri="{FF2B5EF4-FFF2-40B4-BE49-F238E27FC236}">
                <a16:creationId xmlns:a16="http://schemas.microsoft.com/office/drawing/2014/main" id="{A73CA585-3EFD-38BF-E1C8-8A8E72B7A62B}"/>
              </a:ext>
            </a:extLst>
          </p:cNvPr>
          <p:cNvSpPr/>
          <p:nvPr/>
        </p:nvSpPr>
        <p:spPr>
          <a:xfrm>
            <a:off x="2305562" y="3117972"/>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41" name="Right Arrow 40">
            <a:extLst>
              <a:ext uri="{FF2B5EF4-FFF2-40B4-BE49-F238E27FC236}">
                <a16:creationId xmlns:a16="http://schemas.microsoft.com/office/drawing/2014/main" id="{A7291FE5-A883-3425-DE7D-60CA0A362B7F}"/>
              </a:ext>
            </a:extLst>
          </p:cNvPr>
          <p:cNvSpPr/>
          <p:nvPr/>
        </p:nvSpPr>
        <p:spPr>
          <a:xfrm rot="1800000">
            <a:off x="5469060" y="4008170"/>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48" name="TextBox 47">
            <a:extLst>
              <a:ext uri="{FF2B5EF4-FFF2-40B4-BE49-F238E27FC236}">
                <a16:creationId xmlns:a16="http://schemas.microsoft.com/office/drawing/2014/main" id="{7B2CDA84-B25A-5815-C1C7-9B422F6B0F57}"/>
              </a:ext>
            </a:extLst>
          </p:cNvPr>
          <p:cNvSpPr txBox="1"/>
          <p:nvPr/>
        </p:nvSpPr>
        <p:spPr>
          <a:xfrm>
            <a:off x="6035607" y="4015885"/>
            <a:ext cx="2617408"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Model is NOT confident on its prediction</a:t>
            </a:r>
          </a:p>
        </p:txBody>
      </p:sp>
      <p:sp>
        <p:nvSpPr>
          <p:cNvPr id="50" name="Right Arrow 49">
            <a:extLst>
              <a:ext uri="{FF2B5EF4-FFF2-40B4-BE49-F238E27FC236}">
                <a16:creationId xmlns:a16="http://schemas.microsoft.com/office/drawing/2014/main" id="{BFF911D9-41A6-710E-5D12-3D4F1D144D51}"/>
              </a:ext>
            </a:extLst>
          </p:cNvPr>
          <p:cNvSpPr/>
          <p:nvPr/>
        </p:nvSpPr>
        <p:spPr>
          <a:xfrm>
            <a:off x="8576959" y="4451221"/>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51" name="TextBox 50">
            <a:extLst>
              <a:ext uri="{FF2B5EF4-FFF2-40B4-BE49-F238E27FC236}">
                <a16:creationId xmlns:a16="http://schemas.microsoft.com/office/drawing/2014/main" id="{64583C3A-21B2-E111-FB93-30A8823246F5}"/>
              </a:ext>
            </a:extLst>
          </p:cNvPr>
          <p:cNvSpPr txBox="1"/>
          <p:nvPr/>
        </p:nvSpPr>
        <p:spPr>
          <a:xfrm>
            <a:off x="9448582" y="4173970"/>
            <a:ext cx="2387029" cy="830997"/>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We guess that its predict wrong!</a:t>
            </a:r>
          </a:p>
        </p:txBody>
      </p:sp>
      <p:sp>
        <p:nvSpPr>
          <p:cNvPr id="53" name="Right Arrow 52">
            <a:extLst>
              <a:ext uri="{FF2B5EF4-FFF2-40B4-BE49-F238E27FC236}">
                <a16:creationId xmlns:a16="http://schemas.microsoft.com/office/drawing/2014/main" id="{C26446A8-8090-D4B0-7658-72F68C86FE7C}"/>
              </a:ext>
            </a:extLst>
          </p:cNvPr>
          <p:cNvSpPr/>
          <p:nvPr/>
        </p:nvSpPr>
        <p:spPr>
          <a:xfrm rot="19800000">
            <a:off x="5537252" y="2381103"/>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54" name="TextBox 53">
            <a:extLst>
              <a:ext uri="{FF2B5EF4-FFF2-40B4-BE49-F238E27FC236}">
                <a16:creationId xmlns:a16="http://schemas.microsoft.com/office/drawing/2014/main" id="{CD75CEAE-979C-E404-483C-3C021E26B250}"/>
              </a:ext>
            </a:extLst>
          </p:cNvPr>
          <p:cNvSpPr txBox="1"/>
          <p:nvPr/>
        </p:nvSpPr>
        <p:spPr>
          <a:xfrm>
            <a:off x="6290126" y="1742991"/>
            <a:ext cx="2202717"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Model is confident on its prediction</a:t>
            </a:r>
          </a:p>
        </p:txBody>
      </p:sp>
      <p:sp>
        <p:nvSpPr>
          <p:cNvPr id="55" name="Right Arrow 54">
            <a:extLst>
              <a:ext uri="{FF2B5EF4-FFF2-40B4-BE49-F238E27FC236}">
                <a16:creationId xmlns:a16="http://schemas.microsoft.com/office/drawing/2014/main" id="{B3E47DDC-7786-852F-357E-10E29C1791E8}"/>
              </a:ext>
            </a:extLst>
          </p:cNvPr>
          <p:cNvSpPr/>
          <p:nvPr/>
        </p:nvSpPr>
        <p:spPr>
          <a:xfrm>
            <a:off x="8532093" y="2175626"/>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56" name="TextBox 55">
            <a:extLst>
              <a:ext uri="{FF2B5EF4-FFF2-40B4-BE49-F238E27FC236}">
                <a16:creationId xmlns:a16="http://schemas.microsoft.com/office/drawing/2014/main" id="{135EA74D-9599-1FA7-F00B-478C9232ADF1}"/>
              </a:ext>
            </a:extLst>
          </p:cNvPr>
          <p:cNvSpPr txBox="1"/>
          <p:nvPr/>
        </p:nvSpPr>
        <p:spPr>
          <a:xfrm>
            <a:off x="9403716" y="1898375"/>
            <a:ext cx="2387029" cy="830997"/>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We guess that its predict correct!</a:t>
            </a:r>
          </a:p>
        </p:txBody>
      </p:sp>
    </p:spTree>
    <p:extLst>
      <p:ext uri="{BB962C8B-B14F-4D97-AF65-F5344CB8AC3E}">
        <p14:creationId xmlns:p14="http://schemas.microsoft.com/office/powerpoint/2010/main" val="2889260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2C5CBCA8-C423-9CF8-AC03-A811D4A075F5}"/>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Estimate Accuracy using Dropout Agreement</a:t>
            </a:r>
          </a:p>
        </p:txBody>
      </p:sp>
      <p:sp>
        <p:nvSpPr>
          <p:cNvPr id="9" name="Right Brace 8">
            <a:extLst>
              <a:ext uri="{FF2B5EF4-FFF2-40B4-BE49-F238E27FC236}">
                <a16:creationId xmlns:a16="http://schemas.microsoft.com/office/drawing/2014/main" id="{DE1F7FB0-BD4D-7596-BA1A-406361FABD07}"/>
              </a:ext>
            </a:extLst>
          </p:cNvPr>
          <p:cNvSpPr/>
          <p:nvPr/>
        </p:nvSpPr>
        <p:spPr>
          <a:xfrm rot="5400000">
            <a:off x="8778852" y="2806602"/>
            <a:ext cx="396313" cy="5497497"/>
          </a:xfrm>
          <a:prstGeom prst="rightBrace">
            <a:avLst>
              <a:gd name="adj1" fmla="val 45262"/>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38" name="TextBox 37">
            <a:extLst>
              <a:ext uri="{FF2B5EF4-FFF2-40B4-BE49-F238E27FC236}">
                <a16:creationId xmlns:a16="http://schemas.microsoft.com/office/drawing/2014/main" id="{BA278D03-DAE3-DBFD-B0C9-C11180DFD450}"/>
              </a:ext>
            </a:extLst>
          </p:cNvPr>
          <p:cNvSpPr txBox="1"/>
          <p:nvPr/>
        </p:nvSpPr>
        <p:spPr>
          <a:xfrm>
            <a:off x="5438718" y="5853628"/>
            <a:ext cx="6986850" cy="830997"/>
          </a:xfrm>
          <a:prstGeom prst="rect">
            <a:avLst/>
          </a:prstGeom>
          <a:noFill/>
          <a:ln>
            <a:noFill/>
          </a:ln>
        </p:spPr>
        <p:txBody>
          <a:bodyPr wrap="square">
            <a:spAutoFit/>
          </a:bodyPr>
          <a:lstStyle/>
          <a:p>
            <a:pPr algn="ctr"/>
            <a:r>
              <a:rPr lang="en-TH" sz="2400" dirty="0">
                <a:solidFill>
                  <a:srgbClr val="FF0000"/>
                </a:solidFill>
                <a:latin typeface="SF Pro Semibold" pitchFamily="2" charset="0"/>
                <a:ea typeface="SF Pro Semibold" pitchFamily="2" charset="0"/>
                <a:cs typeface="SF Pro Semibold" pitchFamily="2" charset="0"/>
              </a:rPr>
              <a:t>Under assumption that </a:t>
            </a:r>
          </a:p>
          <a:p>
            <a:pPr algn="ctr"/>
            <a:r>
              <a:rPr lang="en-TH" sz="2400" dirty="0">
                <a:solidFill>
                  <a:srgbClr val="FF0000"/>
                </a:solidFill>
                <a:latin typeface="SF Pro Semibold" pitchFamily="2" charset="0"/>
                <a:ea typeface="SF Pro Semibold" pitchFamily="2" charset="0"/>
                <a:cs typeface="SF Pro Semibold" pitchFamily="2" charset="0"/>
              </a:rPr>
              <a:t>“model is confident = model predicts correctly”</a:t>
            </a:r>
          </a:p>
        </p:txBody>
      </p:sp>
      <p:sp>
        <p:nvSpPr>
          <p:cNvPr id="39" name="TextBox 38">
            <a:extLst>
              <a:ext uri="{FF2B5EF4-FFF2-40B4-BE49-F238E27FC236}">
                <a16:creationId xmlns:a16="http://schemas.microsoft.com/office/drawing/2014/main" id="{BE57B734-B719-6928-C3B5-3165830A30C1}"/>
              </a:ext>
            </a:extLst>
          </p:cNvPr>
          <p:cNvSpPr txBox="1"/>
          <p:nvPr/>
        </p:nvSpPr>
        <p:spPr>
          <a:xfrm>
            <a:off x="3132993" y="2697674"/>
            <a:ext cx="2387029" cy="1938992"/>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Count prediction agreement</a:t>
            </a:r>
          </a:p>
          <a:p>
            <a:pPr algn="ctr"/>
            <a:r>
              <a:rPr lang="en-US" sz="2400" dirty="0">
                <a:solidFill>
                  <a:sysClr val="windowText" lastClr="000000"/>
                </a:solidFill>
                <a:latin typeface="SF Pro Semibold" pitchFamily="2" charset="0"/>
                <a:ea typeface="SF Pro Semibold" pitchFamily="2" charset="0"/>
                <a:cs typeface="SF Pro Semibold" pitchFamily="2" charset="0"/>
              </a:rPr>
              <a:t>w</a:t>
            </a:r>
            <a:r>
              <a:rPr lang="en-TH" sz="2400" dirty="0">
                <a:solidFill>
                  <a:sysClr val="windowText" lastClr="000000"/>
                </a:solidFill>
                <a:latin typeface="SF Pro Semibold" pitchFamily="2" charset="0"/>
                <a:ea typeface="SF Pro Semibold" pitchFamily="2" charset="0"/>
                <a:cs typeface="SF Pro Semibold" pitchFamily="2" charset="0"/>
              </a:rPr>
              <a:t>ith original model </a:t>
            </a:r>
          </a:p>
        </p:txBody>
      </p:sp>
      <p:sp>
        <p:nvSpPr>
          <p:cNvPr id="41" name="TextBox 40">
            <a:extLst>
              <a:ext uri="{FF2B5EF4-FFF2-40B4-BE49-F238E27FC236}">
                <a16:creationId xmlns:a16="http://schemas.microsoft.com/office/drawing/2014/main" id="{99F4404C-B15E-C85D-9C97-821B82A653FA}"/>
              </a:ext>
            </a:extLst>
          </p:cNvPr>
          <p:cNvSpPr txBox="1"/>
          <p:nvPr/>
        </p:nvSpPr>
        <p:spPr>
          <a:xfrm>
            <a:off x="-215623" y="2886627"/>
            <a:ext cx="3020186" cy="830997"/>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MC-dropout</a:t>
            </a:r>
          </a:p>
          <a:p>
            <a:pPr algn="ctr"/>
            <a:r>
              <a:rPr lang="en-TH" sz="2400" dirty="0">
                <a:solidFill>
                  <a:sysClr val="windowText" lastClr="000000"/>
                </a:solidFill>
                <a:latin typeface="SF Pro Semibold" pitchFamily="2" charset="0"/>
                <a:ea typeface="SF Pro Semibold" pitchFamily="2" charset="0"/>
                <a:cs typeface="SF Pro Semibold" pitchFamily="2" charset="0"/>
              </a:rPr>
              <a:t>Prediction</a:t>
            </a:r>
          </a:p>
        </p:txBody>
      </p:sp>
      <p:sp>
        <p:nvSpPr>
          <p:cNvPr id="51" name="Right Arrow 50">
            <a:extLst>
              <a:ext uri="{FF2B5EF4-FFF2-40B4-BE49-F238E27FC236}">
                <a16:creationId xmlns:a16="http://schemas.microsoft.com/office/drawing/2014/main" id="{B3EA00CD-590C-2785-6AEB-544D3949E3F4}"/>
              </a:ext>
            </a:extLst>
          </p:cNvPr>
          <p:cNvSpPr/>
          <p:nvPr/>
        </p:nvSpPr>
        <p:spPr>
          <a:xfrm>
            <a:off x="2305562" y="3117972"/>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53" name="Right Arrow 52">
            <a:extLst>
              <a:ext uri="{FF2B5EF4-FFF2-40B4-BE49-F238E27FC236}">
                <a16:creationId xmlns:a16="http://schemas.microsoft.com/office/drawing/2014/main" id="{17B63536-A92C-C02E-B9DF-57673E686AE3}"/>
              </a:ext>
            </a:extLst>
          </p:cNvPr>
          <p:cNvSpPr/>
          <p:nvPr/>
        </p:nvSpPr>
        <p:spPr>
          <a:xfrm rot="1800000">
            <a:off x="5469060" y="4008170"/>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54" name="TextBox 53">
            <a:extLst>
              <a:ext uri="{FF2B5EF4-FFF2-40B4-BE49-F238E27FC236}">
                <a16:creationId xmlns:a16="http://schemas.microsoft.com/office/drawing/2014/main" id="{A7D71238-9785-EC12-AA7C-5AE1B81C8C5E}"/>
              </a:ext>
            </a:extLst>
          </p:cNvPr>
          <p:cNvSpPr txBox="1"/>
          <p:nvPr/>
        </p:nvSpPr>
        <p:spPr>
          <a:xfrm>
            <a:off x="6035607" y="4015885"/>
            <a:ext cx="2617408"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Model is NOT confident on its prediction</a:t>
            </a:r>
          </a:p>
        </p:txBody>
      </p:sp>
      <p:sp>
        <p:nvSpPr>
          <p:cNvPr id="55" name="Right Arrow 54">
            <a:extLst>
              <a:ext uri="{FF2B5EF4-FFF2-40B4-BE49-F238E27FC236}">
                <a16:creationId xmlns:a16="http://schemas.microsoft.com/office/drawing/2014/main" id="{C6FD86FA-A85A-5801-2834-D5736A386A40}"/>
              </a:ext>
            </a:extLst>
          </p:cNvPr>
          <p:cNvSpPr/>
          <p:nvPr/>
        </p:nvSpPr>
        <p:spPr>
          <a:xfrm>
            <a:off x="8576959" y="4451221"/>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56" name="TextBox 55">
            <a:extLst>
              <a:ext uri="{FF2B5EF4-FFF2-40B4-BE49-F238E27FC236}">
                <a16:creationId xmlns:a16="http://schemas.microsoft.com/office/drawing/2014/main" id="{590DBC3B-96DB-247F-2003-F721CCFB8765}"/>
              </a:ext>
            </a:extLst>
          </p:cNvPr>
          <p:cNvSpPr txBox="1"/>
          <p:nvPr/>
        </p:nvSpPr>
        <p:spPr>
          <a:xfrm>
            <a:off x="9448582" y="4173970"/>
            <a:ext cx="2387029"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We guess that its predict wrong!</a:t>
            </a:r>
          </a:p>
        </p:txBody>
      </p:sp>
      <p:sp>
        <p:nvSpPr>
          <p:cNvPr id="57" name="Right Arrow 56">
            <a:extLst>
              <a:ext uri="{FF2B5EF4-FFF2-40B4-BE49-F238E27FC236}">
                <a16:creationId xmlns:a16="http://schemas.microsoft.com/office/drawing/2014/main" id="{4462F540-022B-312C-DC03-0B2E4DD94F2E}"/>
              </a:ext>
            </a:extLst>
          </p:cNvPr>
          <p:cNvSpPr/>
          <p:nvPr/>
        </p:nvSpPr>
        <p:spPr>
          <a:xfrm rot="19800000">
            <a:off x="5537252" y="2381103"/>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58" name="TextBox 57">
            <a:extLst>
              <a:ext uri="{FF2B5EF4-FFF2-40B4-BE49-F238E27FC236}">
                <a16:creationId xmlns:a16="http://schemas.microsoft.com/office/drawing/2014/main" id="{0D8AD102-EAE7-11AD-1754-46D4C353BC59}"/>
              </a:ext>
            </a:extLst>
          </p:cNvPr>
          <p:cNvSpPr txBox="1"/>
          <p:nvPr/>
        </p:nvSpPr>
        <p:spPr>
          <a:xfrm>
            <a:off x="6290126" y="1742991"/>
            <a:ext cx="2202717"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Model is confident on its prediction</a:t>
            </a:r>
          </a:p>
        </p:txBody>
      </p:sp>
      <p:sp>
        <p:nvSpPr>
          <p:cNvPr id="59" name="Right Arrow 58">
            <a:extLst>
              <a:ext uri="{FF2B5EF4-FFF2-40B4-BE49-F238E27FC236}">
                <a16:creationId xmlns:a16="http://schemas.microsoft.com/office/drawing/2014/main" id="{5FA6F354-5CC5-8E81-2CF8-F9E2FB0808B4}"/>
              </a:ext>
            </a:extLst>
          </p:cNvPr>
          <p:cNvSpPr/>
          <p:nvPr/>
        </p:nvSpPr>
        <p:spPr>
          <a:xfrm>
            <a:off x="8532093" y="2175626"/>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60" name="TextBox 59">
            <a:extLst>
              <a:ext uri="{FF2B5EF4-FFF2-40B4-BE49-F238E27FC236}">
                <a16:creationId xmlns:a16="http://schemas.microsoft.com/office/drawing/2014/main" id="{8C7DC90E-C3B4-1061-DED2-E6EE13F144F4}"/>
              </a:ext>
            </a:extLst>
          </p:cNvPr>
          <p:cNvSpPr txBox="1"/>
          <p:nvPr/>
        </p:nvSpPr>
        <p:spPr>
          <a:xfrm>
            <a:off x="9403716" y="1898375"/>
            <a:ext cx="2387029"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We guess that its predict correct!</a:t>
            </a:r>
          </a:p>
        </p:txBody>
      </p:sp>
    </p:spTree>
    <p:extLst>
      <p:ext uri="{BB962C8B-B14F-4D97-AF65-F5344CB8AC3E}">
        <p14:creationId xmlns:p14="http://schemas.microsoft.com/office/powerpoint/2010/main" val="256718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CA226D-5D06-4A4B-4607-B7CC576DE46B}"/>
              </a:ext>
            </a:extLst>
          </p:cNvPr>
          <p:cNvPicPr>
            <a:picLocks noChangeAspect="1"/>
          </p:cNvPicPr>
          <p:nvPr/>
        </p:nvPicPr>
        <p:blipFill rotWithShape="1">
          <a:blip r:embed="rId3"/>
          <a:srcRect r="40" b="32070"/>
          <a:stretch/>
        </p:blipFill>
        <p:spPr>
          <a:xfrm>
            <a:off x="710730" y="1528436"/>
            <a:ext cx="10770540" cy="4747448"/>
          </a:xfrm>
          <a:prstGeom prst="rect">
            <a:avLst/>
          </a:prstGeom>
        </p:spPr>
      </p:pic>
      <p:sp>
        <p:nvSpPr>
          <p:cNvPr id="3" name="Rectangle 2">
            <a:extLst>
              <a:ext uri="{FF2B5EF4-FFF2-40B4-BE49-F238E27FC236}">
                <a16:creationId xmlns:a16="http://schemas.microsoft.com/office/drawing/2014/main" id="{B976FAD7-A36A-05B9-5E87-9F4ED8505430}"/>
              </a:ext>
            </a:extLst>
          </p:cNvPr>
          <p:cNvSpPr/>
          <p:nvPr/>
        </p:nvSpPr>
        <p:spPr>
          <a:xfrm>
            <a:off x="6795247" y="1523954"/>
            <a:ext cx="4686024" cy="4751930"/>
          </a:xfrm>
          <a:prstGeom prst="rect">
            <a:avLst/>
          </a:prstGeom>
          <a:solidFill>
            <a:srgbClr val="FFFFFF">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3200" dirty="0">
              <a:solidFill>
                <a:sysClr val="windowText" lastClr="000000"/>
              </a:solidFill>
              <a:latin typeface="SF Pro Semibold" pitchFamily="2" charset="0"/>
              <a:ea typeface="SF Pro Semibold" pitchFamily="2" charset="0"/>
              <a:cs typeface="SF Pro Semibold" pitchFamily="2" charset="0"/>
            </a:endParaRPr>
          </a:p>
        </p:txBody>
      </p:sp>
      <p:sp>
        <p:nvSpPr>
          <p:cNvPr id="2" name="Subtitle 2">
            <a:extLst>
              <a:ext uri="{FF2B5EF4-FFF2-40B4-BE49-F238E27FC236}">
                <a16:creationId xmlns:a16="http://schemas.microsoft.com/office/drawing/2014/main" id="{96C13797-777B-626C-E771-185AAC5B8B23}"/>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Over-confidence problem in TTA</a:t>
            </a:r>
          </a:p>
        </p:txBody>
      </p:sp>
    </p:spTree>
    <p:extLst>
      <p:ext uri="{BB962C8B-B14F-4D97-AF65-F5344CB8AC3E}">
        <p14:creationId xmlns:p14="http://schemas.microsoft.com/office/powerpoint/2010/main" val="3890355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CA226D-5D06-4A4B-4607-B7CC576DE46B}"/>
              </a:ext>
            </a:extLst>
          </p:cNvPr>
          <p:cNvPicPr>
            <a:picLocks noChangeAspect="1"/>
          </p:cNvPicPr>
          <p:nvPr/>
        </p:nvPicPr>
        <p:blipFill rotWithShape="1">
          <a:blip r:embed="rId3"/>
          <a:srcRect r="40" b="32070"/>
          <a:stretch/>
        </p:blipFill>
        <p:spPr>
          <a:xfrm>
            <a:off x="710730" y="1528436"/>
            <a:ext cx="10770540" cy="4747448"/>
          </a:xfrm>
          <a:prstGeom prst="rect">
            <a:avLst/>
          </a:prstGeom>
        </p:spPr>
      </p:pic>
      <p:sp>
        <p:nvSpPr>
          <p:cNvPr id="2" name="Subtitle 2">
            <a:extLst>
              <a:ext uri="{FF2B5EF4-FFF2-40B4-BE49-F238E27FC236}">
                <a16:creationId xmlns:a16="http://schemas.microsoft.com/office/drawing/2014/main" id="{6B08FA2F-8086-83A1-415D-DD1F267CF01A}"/>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Over-confidence leads to high class-skewness</a:t>
            </a:r>
          </a:p>
        </p:txBody>
      </p:sp>
    </p:spTree>
    <p:extLst>
      <p:ext uri="{BB962C8B-B14F-4D97-AF65-F5344CB8AC3E}">
        <p14:creationId xmlns:p14="http://schemas.microsoft.com/office/powerpoint/2010/main" val="1734905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CB50CEFB-706A-8BBA-B2A5-A0ACC381241D}"/>
              </a:ext>
            </a:extLst>
          </p:cNvPr>
          <p:cNvSpPr txBox="1">
            <a:spLocks/>
          </p:cNvSpPr>
          <p:nvPr/>
        </p:nvSpPr>
        <p:spPr>
          <a:xfrm>
            <a:off x="446548" y="344976"/>
            <a:ext cx="10665333"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Introduction : Autonomous Driving Car</a:t>
            </a:r>
          </a:p>
          <a:p>
            <a:pPr marL="0" indent="0">
              <a:lnSpc>
                <a:spcPct val="95000"/>
              </a:lnSpc>
              <a:spcBef>
                <a:spcPts val="100"/>
              </a:spcBef>
              <a:buNone/>
            </a:pPr>
            <a:r>
              <a:rPr lang="en-US" sz="4000" dirty="0">
                <a:latin typeface="SF Pro Semibold" pitchFamily="2" charset="0"/>
                <a:ea typeface="SF Pro Semibold" pitchFamily="2" charset="0"/>
                <a:cs typeface="SF Pro Semibold" pitchFamily="2" charset="0"/>
              </a:rPr>
              <a:t>Model classifying car and road</a:t>
            </a:r>
          </a:p>
        </p:txBody>
      </p:sp>
      <p:pic>
        <p:nvPicPr>
          <p:cNvPr id="18" name="Picture 17">
            <a:extLst>
              <a:ext uri="{FF2B5EF4-FFF2-40B4-BE49-F238E27FC236}">
                <a16:creationId xmlns:a16="http://schemas.microsoft.com/office/drawing/2014/main" id="{BD91CE80-83CF-1503-B5D6-E146639EC00B}"/>
              </a:ext>
            </a:extLst>
          </p:cNvPr>
          <p:cNvPicPr>
            <a:picLocks noChangeAspect="1"/>
          </p:cNvPicPr>
          <p:nvPr/>
        </p:nvPicPr>
        <p:blipFill>
          <a:blip r:embed="rId3"/>
          <a:stretch>
            <a:fillRect/>
          </a:stretch>
        </p:blipFill>
        <p:spPr>
          <a:xfrm>
            <a:off x="10544866" y="5190908"/>
            <a:ext cx="1569934" cy="1569934"/>
          </a:xfrm>
          <a:prstGeom prst="rect">
            <a:avLst/>
          </a:prstGeom>
        </p:spPr>
      </p:pic>
      <p:sp>
        <p:nvSpPr>
          <p:cNvPr id="23" name="Rounded Rectangle 22">
            <a:extLst>
              <a:ext uri="{FF2B5EF4-FFF2-40B4-BE49-F238E27FC236}">
                <a16:creationId xmlns:a16="http://schemas.microsoft.com/office/drawing/2014/main" id="{EAC98E27-3C02-AFB6-A3D7-AA5819524229}"/>
              </a:ext>
            </a:extLst>
          </p:cNvPr>
          <p:cNvSpPr/>
          <p:nvPr/>
        </p:nvSpPr>
        <p:spPr>
          <a:xfrm>
            <a:off x="673041" y="1901794"/>
            <a:ext cx="6301929" cy="3573781"/>
          </a:xfrm>
          <a:prstGeom prst="roundRect">
            <a:avLst>
              <a:gd name="adj" fmla="val 6356"/>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1" name="Rounded Rectangle 20">
            <a:extLst>
              <a:ext uri="{FF2B5EF4-FFF2-40B4-BE49-F238E27FC236}">
                <a16:creationId xmlns:a16="http://schemas.microsoft.com/office/drawing/2014/main" id="{4792432F-3189-1773-375C-F93CB3876A09}"/>
              </a:ext>
            </a:extLst>
          </p:cNvPr>
          <p:cNvSpPr/>
          <p:nvPr/>
        </p:nvSpPr>
        <p:spPr>
          <a:xfrm>
            <a:off x="7835637" y="2004288"/>
            <a:ext cx="2162287" cy="34712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10" name="TextBox 9">
            <a:extLst>
              <a:ext uri="{FF2B5EF4-FFF2-40B4-BE49-F238E27FC236}">
                <a16:creationId xmlns:a16="http://schemas.microsoft.com/office/drawing/2014/main" id="{A64571F7-7D3A-FAB9-46EC-BFD5F35049D1}"/>
              </a:ext>
            </a:extLst>
          </p:cNvPr>
          <p:cNvSpPr txBox="1"/>
          <p:nvPr/>
        </p:nvSpPr>
        <p:spPr>
          <a:xfrm>
            <a:off x="904258" y="2581589"/>
            <a:ext cx="1088316" cy="707886"/>
          </a:xfrm>
          <a:prstGeom prst="rect">
            <a:avLst/>
          </a:prstGeom>
          <a:noFill/>
        </p:spPr>
        <p:txBody>
          <a:bodyPr wrap="square" rtlCol="0">
            <a:spAutoFit/>
          </a:bodyPr>
          <a:lstStyle/>
          <a:p>
            <a:r>
              <a:rPr lang="en-TH" sz="2000" dirty="0">
                <a:latin typeface="SF Pro Semibold" pitchFamily="2" charset="0"/>
                <a:ea typeface="SF Pro Semibold" pitchFamily="2" charset="0"/>
                <a:cs typeface="SF Pro Semibold" pitchFamily="2" charset="0"/>
              </a:rPr>
              <a:t>Car Images</a:t>
            </a:r>
          </a:p>
        </p:txBody>
      </p:sp>
      <p:sp>
        <p:nvSpPr>
          <p:cNvPr id="15" name="TextBox 14">
            <a:extLst>
              <a:ext uri="{FF2B5EF4-FFF2-40B4-BE49-F238E27FC236}">
                <a16:creationId xmlns:a16="http://schemas.microsoft.com/office/drawing/2014/main" id="{34059845-AEF2-8492-3D86-5D5B9A59C830}"/>
              </a:ext>
            </a:extLst>
          </p:cNvPr>
          <p:cNvSpPr txBox="1"/>
          <p:nvPr/>
        </p:nvSpPr>
        <p:spPr>
          <a:xfrm>
            <a:off x="904259" y="4095049"/>
            <a:ext cx="1179586" cy="707886"/>
          </a:xfrm>
          <a:prstGeom prst="rect">
            <a:avLst/>
          </a:prstGeom>
          <a:noFill/>
        </p:spPr>
        <p:txBody>
          <a:bodyPr wrap="square" rtlCol="0">
            <a:spAutoFit/>
          </a:bodyPr>
          <a:lstStyle/>
          <a:p>
            <a:r>
              <a:rPr lang="en-TH" sz="2000" dirty="0">
                <a:latin typeface="SF Pro Semibold" pitchFamily="2" charset="0"/>
                <a:ea typeface="SF Pro Semibold" pitchFamily="2" charset="0"/>
                <a:cs typeface="SF Pro Semibold" pitchFamily="2" charset="0"/>
              </a:rPr>
              <a:t>Road Images</a:t>
            </a:r>
          </a:p>
        </p:txBody>
      </p:sp>
      <p:pic>
        <p:nvPicPr>
          <p:cNvPr id="17" name="Picture 16">
            <a:extLst>
              <a:ext uri="{FF2B5EF4-FFF2-40B4-BE49-F238E27FC236}">
                <a16:creationId xmlns:a16="http://schemas.microsoft.com/office/drawing/2014/main" id="{73343A52-3E38-B969-6144-671382A61E9B}"/>
              </a:ext>
            </a:extLst>
          </p:cNvPr>
          <p:cNvPicPr>
            <a:picLocks noChangeAspect="1"/>
          </p:cNvPicPr>
          <p:nvPr/>
        </p:nvPicPr>
        <p:blipFill>
          <a:blip r:embed="rId4"/>
          <a:stretch>
            <a:fillRect/>
          </a:stretch>
        </p:blipFill>
        <p:spPr>
          <a:xfrm>
            <a:off x="7288696" y="5683159"/>
            <a:ext cx="3256170" cy="925073"/>
          </a:xfrm>
          <a:prstGeom prst="rect">
            <a:avLst/>
          </a:prstGeom>
        </p:spPr>
      </p:pic>
      <p:pic>
        <p:nvPicPr>
          <p:cNvPr id="3" name="Picture 2" descr="Ford reveals its new global pickup truck | CNN Business">
            <a:extLst>
              <a:ext uri="{FF2B5EF4-FFF2-40B4-BE49-F238E27FC236}">
                <a16:creationId xmlns:a16="http://schemas.microsoft.com/office/drawing/2014/main" id="{D4D858B3-C65C-9499-E433-2CEE22FE67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634" r="7149"/>
          <a:stretch/>
        </p:blipFill>
        <p:spPr bwMode="auto">
          <a:xfrm>
            <a:off x="2260939" y="2231607"/>
            <a:ext cx="1416100" cy="14169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cLaren Selling Heritage Cars (Temporarily) to Pay for Artura">
            <a:extLst>
              <a:ext uri="{FF2B5EF4-FFF2-40B4-BE49-F238E27FC236}">
                <a16:creationId xmlns:a16="http://schemas.microsoft.com/office/drawing/2014/main" id="{100EF8C5-AD01-06A3-C5D6-C5BF6C283F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747" t="8704" r="23202" b="2741"/>
          <a:stretch/>
        </p:blipFill>
        <p:spPr bwMode="auto">
          <a:xfrm>
            <a:off x="3769414" y="2246863"/>
            <a:ext cx="1401466" cy="14010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atchback - Wikipedia">
            <a:extLst>
              <a:ext uri="{FF2B5EF4-FFF2-40B4-BE49-F238E27FC236}">
                <a16:creationId xmlns:a16="http://schemas.microsoft.com/office/drawing/2014/main" id="{B5854C0F-2085-D77D-A73E-EDC077DC14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349" r="2055"/>
          <a:stretch/>
        </p:blipFill>
        <p:spPr bwMode="auto">
          <a:xfrm>
            <a:off x="5263256" y="2246863"/>
            <a:ext cx="1416099" cy="14010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hat are the Components of Highways? - The Constructor">
            <a:extLst>
              <a:ext uri="{FF2B5EF4-FFF2-40B4-BE49-F238E27FC236}">
                <a16:creationId xmlns:a16="http://schemas.microsoft.com/office/drawing/2014/main" id="{2792FA36-A5D4-CC93-26E2-5893639D3B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0940" y="3755747"/>
            <a:ext cx="1416100" cy="13864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40,000+ Free Road &amp; Street Images - Pixabay">
            <a:extLst>
              <a:ext uri="{FF2B5EF4-FFF2-40B4-BE49-F238E27FC236}">
                <a16:creationId xmlns:a16="http://schemas.microsoft.com/office/drawing/2014/main" id="{A7BC917A-119E-6CF5-87D8-169263535C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9416" y="3755746"/>
            <a:ext cx="1401466" cy="13864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70,000+ Best Road Photos · 100% Free Download · Pexels Stock Photos">
            <a:extLst>
              <a:ext uri="{FF2B5EF4-FFF2-40B4-BE49-F238E27FC236}">
                <a16:creationId xmlns:a16="http://schemas.microsoft.com/office/drawing/2014/main" id="{70BB0117-AD99-46AA-6FB9-46924DE17AA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991" b="9642"/>
          <a:stretch/>
        </p:blipFill>
        <p:spPr bwMode="auto">
          <a:xfrm>
            <a:off x="5263257" y="3741230"/>
            <a:ext cx="1416098" cy="14010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F62C4CC-7FB8-935D-F6B2-723C04AFA5E9}"/>
              </a:ext>
            </a:extLst>
          </p:cNvPr>
          <p:cNvSpPr txBox="1"/>
          <p:nvPr/>
        </p:nvSpPr>
        <p:spPr>
          <a:xfrm>
            <a:off x="7416827" y="5822529"/>
            <a:ext cx="2811360" cy="646331"/>
          </a:xfrm>
          <a:prstGeom prst="rect">
            <a:avLst/>
          </a:prstGeom>
          <a:noFill/>
        </p:spPr>
        <p:txBody>
          <a:bodyPr wrap="square" rtlCol="0">
            <a:spAutoFit/>
          </a:bodyPr>
          <a:lstStyle/>
          <a:p>
            <a:r>
              <a:rPr lang="th-TH" dirty="0" err="1">
                <a:solidFill>
                  <a:schemeClr val="bg1"/>
                </a:solidFill>
                <a:latin typeface="SF Pro Semibold" pitchFamily="2" charset="0"/>
                <a:ea typeface="SF Pro Semibold" pitchFamily="2" charset="0"/>
                <a:cs typeface="SF Pro Semibold" pitchFamily="2" charset="0"/>
              </a:rPr>
              <a:t>Let</a:t>
            </a:r>
            <a:r>
              <a:rPr lang="en-US" dirty="0">
                <a:solidFill>
                  <a:schemeClr val="bg1"/>
                </a:solidFill>
                <a:latin typeface="SF Pro Semibold" pitchFamily="2" charset="0"/>
                <a:ea typeface="SF Pro Semibold" pitchFamily="2" charset="0"/>
                <a:cs typeface="SF Pro Semibold" pitchFamily="2" charset="0"/>
              </a:rPr>
              <a:t>’</a:t>
            </a:r>
            <a:r>
              <a:rPr lang="th-TH" dirty="0" err="1">
                <a:solidFill>
                  <a:schemeClr val="bg1"/>
                </a:solidFill>
                <a:latin typeface="SF Pro Semibold" pitchFamily="2" charset="0"/>
                <a:ea typeface="SF Pro Semibold" pitchFamily="2" charset="0"/>
                <a:cs typeface="SF Pro Semibold" pitchFamily="2" charset="0"/>
              </a:rPr>
              <a:t>s</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train</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our</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model</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with</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car</a:t>
            </a:r>
            <a:r>
              <a:rPr lang="th-TH" dirty="0">
                <a:solidFill>
                  <a:schemeClr val="bg1"/>
                </a:solidFill>
                <a:latin typeface="SF Pro Semibold" pitchFamily="2" charset="0"/>
                <a:ea typeface="SF Pro Semibold" pitchFamily="2" charset="0"/>
                <a:cs typeface="SF Pro Semibold" pitchFamily="2" charset="0"/>
              </a:rPr>
              <a:t> and </a:t>
            </a:r>
            <a:r>
              <a:rPr lang="th-TH" dirty="0" err="1">
                <a:solidFill>
                  <a:schemeClr val="bg1"/>
                </a:solidFill>
                <a:latin typeface="SF Pro Semibold" pitchFamily="2" charset="0"/>
                <a:ea typeface="SF Pro Semibold" pitchFamily="2" charset="0"/>
                <a:cs typeface="SF Pro Semibold" pitchFamily="2" charset="0"/>
              </a:rPr>
              <a:t>road</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images</a:t>
            </a:r>
            <a:endParaRPr lang="en-TH" dirty="0">
              <a:solidFill>
                <a:schemeClr val="bg1"/>
              </a:solidFill>
              <a:latin typeface="SF Pro Semibold" pitchFamily="2" charset="0"/>
              <a:ea typeface="SF Pro Semibold" pitchFamily="2" charset="0"/>
              <a:cs typeface="SF Pro Semibold" pitchFamily="2" charset="0"/>
            </a:endParaRPr>
          </a:p>
        </p:txBody>
      </p:sp>
      <p:sp>
        <p:nvSpPr>
          <p:cNvPr id="2" name="Right Arrow 1">
            <a:extLst>
              <a:ext uri="{FF2B5EF4-FFF2-40B4-BE49-F238E27FC236}">
                <a16:creationId xmlns:a16="http://schemas.microsoft.com/office/drawing/2014/main" id="{B525E54B-B5C5-E573-F0BA-C2DF6EA0B86A}"/>
              </a:ext>
            </a:extLst>
          </p:cNvPr>
          <p:cNvSpPr/>
          <p:nvPr/>
        </p:nvSpPr>
        <p:spPr>
          <a:xfrm>
            <a:off x="6971142" y="3578414"/>
            <a:ext cx="0" cy="354664"/>
          </a:xfrm>
          <a:prstGeom prst="rightArrow">
            <a:avLst/>
          </a:prstGeom>
          <a:solidFill>
            <a:srgbClr val="4472C4">
              <a:alpha val="28627"/>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1" name="Rounded Rectangle 10">
            <a:extLst>
              <a:ext uri="{FF2B5EF4-FFF2-40B4-BE49-F238E27FC236}">
                <a16:creationId xmlns:a16="http://schemas.microsoft.com/office/drawing/2014/main" id="{F1C4878C-4B9A-F829-20B1-95A7D5BC48CB}"/>
              </a:ext>
            </a:extLst>
          </p:cNvPr>
          <p:cNvSpPr/>
          <p:nvPr/>
        </p:nvSpPr>
        <p:spPr>
          <a:xfrm>
            <a:off x="2928655" y="5582772"/>
            <a:ext cx="1790700" cy="497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latin typeface="SF Pro Semibold" pitchFamily="2" charset="0"/>
                <a:ea typeface="SF Pro Semibold" pitchFamily="2" charset="0"/>
                <a:cs typeface="SF Pro Semibold" pitchFamily="2" charset="0"/>
              </a:rPr>
              <a:t>Training data</a:t>
            </a:r>
          </a:p>
        </p:txBody>
      </p:sp>
    </p:spTree>
    <p:extLst>
      <p:ext uri="{BB962C8B-B14F-4D97-AF65-F5344CB8AC3E}">
        <p14:creationId xmlns:p14="http://schemas.microsoft.com/office/powerpoint/2010/main" val="6350008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5BA8BCB3-25CF-53A9-8493-9EB86309B4A0}"/>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Apply class-skewness as confidence calibration</a:t>
            </a:r>
          </a:p>
        </p:txBody>
      </p:sp>
      <p:sp>
        <p:nvSpPr>
          <p:cNvPr id="17" name="Right Brace 16">
            <a:extLst>
              <a:ext uri="{FF2B5EF4-FFF2-40B4-BE49-F238E27FC236}">
                <a16:creationId xmlns:a16="http://schemas.microsoft.com/office/drawing/2014/main" id="{073BD77F-E6FA-D27D-CEDC-72CB0F282BE5}"/>
              </a:ext>
            </a:extLst>
          </p:cNvPr>
          <p:cNvSpPr/>
          <p:nvPr/>
        </p:nvSpPr>
        <p:spPr>
          <a:xfrm rot="5400000">
            <a:off x="8778852" y="2806602"/>
            <a:ext cx="396313" cy="5497497"/>
          </a:xfrm>
          <a:prstGeom prst="rightBrace">
            <a:avLst>
              <a:gd name="adj1" fmla="val 45262"/>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8" name="TextBox 17">
            <a:extLst>
              <a:ext uri="{FF2B5EF4-FFF2-40B4-BE49-F238E27FC236}">
                <a16:creationId xmlns:a16="http://schemas.microsoft.com/office/drawing/2014/main" id="{118F16E5-C9DA-94D9-0B2B-48C7A0B5D854}"/>
              </a:ext>
            </a:extLst>
          </p:cNvPr>
          <p:cNvSpPr txBox="1"/>
          <p:nvPr/>
        </p:nvSpPr>
        <p:spPr>
          <a:xfrm>
            <a:off x="5438718" y="5853628"/>
            <a:ext cx="6986850" cy="830997"/>
          </a:xfrm>
          <a:prstGeom prst="rect">
            <a:avLst/>
          </a:prstGeom>
          <a:noFill/>
          <a:ln>
            <a:noFill/>
          </a:ln>
        </p:spPr>
        <p:txBody>
          <a:bodyPr wrap="square">
            <a:spAutoFit/>
          </a:bodyPr>
          <a:lstStyle/>
          <a:p>
            <a:pPr algn="ctr"/>
            <a:r>
              <a:rPr lang="en-TH" sz="2400" dirty="0">
                <a:solidFill>
                  <a:srgbClr val="FF0000"/>
                </a:solidFill>
                <a:latin typeface="SF Pro Semibold" pitchFamily="2" charset="0"/>
                <a:ea typeface="SF Pro Semibold" pitchFamily="2" charset="0"/>
                <a:cs typeface="SF Pro Semibold" pitchFamily="2" charset="0"/>
              </a:rPr>
              <a:t>Under assumption that </a:t>
            </a:r>
          </a:p>
          <a:p>
            <a:pPr algn="ctr"/>
            <a:r>
              <a:rPr lang="en-TH" sz="2400" dirty="0">
                <a:solidFill>
                  <a:srgbClr val="FF0000"/>
                </a:solidFill>
                <a:latin typeface="SF Pro Semibold" pitchFamily="2" charset="0"/>
                <a:ea typeface="SF Pro Semibold" pitchFamily="2" charset="0"/>
                <a:cs typeface="SF Pro Semibold" pitchFamily="2" charset="0"/>
              </a:rPr>
              <a:t>“model is confident = model predicts correctly”</a:t>
            </a:r>
          </a:p>
        </p:txBody>
      </p:sp>
      <p:sp>
        <p:nvSpPr>
          <p:cNvPr id="19" name="TextBox 18">
            <a:extLst>
              <a:ext uri="{FF2B5EF4-FFF2-40B4-BE49-F238E27FC236}">
                <a16:creationId xmlns:a16="http://schemas.microsoft.com/office/drawing/2014/main" id="{162DBBED-9076-BA46-D120-AA01B01A3CB8}"/>
              </a:ext>
            </a:extLst>
          </p:cNvPr>
          <p:cNvSpPr txBox="1"/>
          <p:nvPr/>
        </p:nvSpPr>
        <p:spPr>
          <a:xfrm>
            <a:off x="3132993" y="2697674"/>
            <a:ext cx="2387029" cy="1938992"/>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Count prediction agreement</a:t>
            </a:r>
          </a:p>
          <a:p>
            <a:pPr algn="ctr"/>
            <a:r>
              <a:rPr lang="en-US" sz="2400" dirty="0">
                <a:solidFill>
                  <a:sysClr val="windowText" lastClr="000000"/>
                </a:solidFill>
                <a:latin typeface="SF Pro Semibold" pitchFamily="2" charset="0"/>
                <a:ea typeface="SF Pro Semibold" pitchFamily="2" charset="0"/>
                <a:cs typeface="SF Pro Semibold" pitchFamily="2" charset="0"/>
              </a:rPr>
              <a:t>w</a:t>
            </a:r>
            <a:r>
              <a:rPr lang="en-TH" sz="2400" dirty="0">
                <a:solidFill>
                  <a:sysClr val="windowText" lastClr="000000"/>
                </a:solidFill>
                <a:latin typeface="SF Pro Semibold" pitchFamily="2" charset="0"/>
                <a:ea typeface="SF Pro Semibold" pitchFamily="2" charset="0"/>
                <a:cs typeface="SF Pro Semibold" pitchFamily="2" charset="0"/>
              </a:rPr>
              <a:t>ith original model </a:t>
            </a:r>
          </a:p>
        </p:txBody>
      </p:sp>
      <p:sp>
        <p:nvSpPr>
          <p:cNvPr id="20" name="TextBox 19">
            <a:extLst>
              <a:ext uri="{FF2B5EF4-FFF2-40B4-BE49-F238E27FC236}">
                <a16:creationId xmlns:a16="http://schemas.microsoft.com/office/drawing/2014/main" id="{EF907E2B-55B8-9EC9-8DDF-8C245FA2FBEF}"/>
              </a:ext>
            </a:extLst>
          </p:cNvPr>
          <p:cNvSpPr txBox="1"/>
          <p:nvPr/>
        </p:nvSpPr>
        <p:spPr>
          <a:xfrm>
            <a:off x="-215623" y="2886627"/>
            <a:ext cx="3020186" cy="830997"/>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MC-dropout</a:t>
            </a:r>
          </a:p>
          <a:p>
            <a:pPr algn="ctr"/>
            <a:r>
              <a:rPr lang="en-TH" sz="2400" dirty="0">
                <a:solidFill>
                  <a:sysClr val="windowText" lastClr="000000"/>
                </a:solidFill>
                <a:latin typeface="SF Pro Semibold" pitchFamily="2" charset="0"/>
                <a:ea typeface="SF Pro Semibold" pitchFamily="2" charset="0"/>
                <a:cs typeface="SF Pro Semibold" pitchFamily="2" charset="0"/>
              </a:rPr>
              <a:t>Prediction</a:t>
            </a:r>
          </a:p>
        </p:txBody>
      </p:sp>
      <p:sp>
        <p:nvSpPr>
          <p:cNvPr id="21" name="Right Arrow 20">
            <a:extLst>
              <a:ext uri="{FF2B5EF4-FFF2-40B4-BE49-F238E27FC236}">
                <a16:creationId xmlns:a16="http://schemas.microsoft.com/office/drawing/2014/main" id="{77C217F2-BB48-8AB0-322E-6190F81CE9AF}"/>
              </a:ext>
            </a:extLst>
          </p:cNvPr>
          <p:cNvSpPr/>
          <p:nvPr/>
        </p:nvSpPr>
        <p:spPr>
          <a:xfrm>
            <a:off x="2305562" y="3117972"/>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2" name="Right Arrow 21">
            <a:extLst>
              <a:ext uri="{FF2B5EF4-FFF2-40B4-BE49-F238E27FC236}">
                <a16:creationId xmlns:a16="http://schemas.microsoft.com/office/drawing/2014/main" id="{F465D646-CEF0-0BCE-74C0-3E89470CD99C}"/>
              </a:ext>
            </a:extLst>
          </p:cNvPr>
          <p:cNvSpPr/>
          <p:nvPr/>
        </p:nvSpPr>
        <p:spPr>
          <a:xfrm rot="1800000">
            <a:off x="5469060" y="4008170"/>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3" name="TextBox 22">
            <a:extLst>
              <a:ext uri="{FF2B5EF4-FFF2-40B4-BE49-F238E27FC236}">
                <a16:creationId xmlns:a16="http://schemas.microsoft.com/office/drawing/2014/main" id="{63E261FA-61DC-7B24-43AF-0DA647683335}"/>
              </a:ext>
            </a:extLst>
          </p:cNvPr>
          <p:cNvSpPr txBox="1"/>
          <p:nvPr/>
        </p:nvSpPr>
        <p:spPr>
          <a:xfrm>
            <a:off x="6035607" y="4015885"/>
            <a:ext cx="2617408"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Model is NOT confident on its prediction</a:t>
            </a:r>
          </a:p>
        </p:txBody>
      </p:sp>
      <p:sp>
        <p:nvSpPr>
          <p:cNvPr id="24" name="Right Arrow 23">
            <a:extLst>
              <a:ext uri="{FF2B5EF4-FFF2-40B4-BE49-F238E27FC236}">
                <a16:creationId xmlns:a16="http://schemas.microsoft.com/office/drawing/2014/main" id="{7B5D67C2-3099-D5D1-6899-0CB2E9389096}"/>
              </a:ext>
            </a:extLst>
          </p:cNvPr>
          <p:cNvSpPr/>
          <p:nvPr/>
        </p:nvSpPr>
        <p:spPr>
          <a:xfrm>
            <a:off x="8576959" y="4451221"/>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5" name="TextBox 24">
            <a:extLst>
              <a:ext uri="{FF2B5EF4-FFF2-40B4-BE49-F238E27FC236}">
                <a16:creationId xmlns:a16="http://schemas.microsoft.com/office/drawing/2014/main" id="{1E697C4A-546D-29EB-C13D-0CA1CF372498}"/>
              </a:ext>
            </a:extLst>
          </p:cNvPr>
          <p:cNvSpPr txBox="1"/>
          <p:nvPr/>
        </p:nvSpPr>
        <p:spPr>
          <a:xfrm>
            <a:off x="9448582" y="4173970"/>
            <a:ext cx="2387029"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We guess that its predict wrong!</a:t>
            </a:r>
          </a:p>
        </p:txBody>
      </p:sp>
      <p:sp>
        <p:nvSpPr>
          <p:cNvPr id="26" name="Right Arrow 25">
            <a:extLst>
              <a:ext uri="{FF2B5EF4-FFF2-40B4-BE49-F238E27FC236}">
                <a16:creationId xmlns:a16="http://schemas.microsoft.com/office/drawing/2014/main" id="{129BB95C-A299-5D15-0161-0CEEDA04040B}"/>
              </a:ext>
            </a:extLst>
          </p:cNvPr>
          <p:cNvSpPr/>
          <p:nvPr/>
        </p:nvSpPr>
        <p:spPr>
          <a:xfrm rot="19800000">
            <a:off x="5537252" y="2381103"/>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7" name="TextBox 26">
            <a:extLst>
              <a:ext uri="{FF2B5EF4-FFF2-40B4-BE49-F238E27FC236}">
                <a16:creationId xmlns:a16="http://schemas.microsoft.com/office/drawing/2014/main" id="{CB292A52-89C6-F265-BDF3-E19526B6579C}"/>
              </a:ext>
            </a:extLst>
          </p:cNvPr>
          <p:cNvSpPr txBox="1"/>
          <p:nvPr/>
        </p:nvSpPr>
        <p:spPr>
          <a:xfrm>
            <a:off x="6290126" y="1742991"/>
            <a:ext cx="2202717"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Model is confident on its prediction</a:t>
            </a:r>
          </a:p>
        </p:txBody>
      </p:sp>
      <p:sp>
        <p:nvSpPr>
          <p:cNvPr id="28" name="Right Arrow 27">
            <a:extLst>
              <a:ext uri="{FF2B5EF4-FFF2-40B4-BE49-F238E27FC236}">
                <a16:creationId xmlns:a16="http://schemas.microsoft.com/office/drawing/2014/main" id="{4EDE73BD-4EE3-43BD-14C8-4C3F87C2C4B9}"/>
              </a:ext>
            </a:extLst>
          </p:cNvPr>
          <p:cNvSpPr/>
          <p:nvPr/>
        </p:nvSpPr>
        <p:spPr>
          <a:xfrm>
            <a:off x="8532093" y="2175626"/>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29" name="TextBox 28">
            <a:extLst>
              <a:ext uri="{FF2B5EF4-FFF2-40B4-BE49-F238E27FC236}">
                <a16:creationId xmlns:a16="http://schemas.microsoft.com/office/drawing/2014/main" id="{133F7A07-0EF6-504D-C3AB-9B00FBB4982D}"/>
              </a:ext>
            </a:extLst>
          </p:cNvPr>
          <p:cNvSpPr txBox="1"/>
          <p:nvPr/>
        </p:nvSpPr>
        <p:spPr>
          <a:xfrm>
            <a:off x="9403716" y="1898375"/>
            <a:ext cx="2387029"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We guess that its predict correct!</a:t>
            </a:r>
          </a:p>
        </p:txBody>
      </p:sp>
    </p:spTree>
    <p:extLst>
      <p:ext uri="{BB962C8B-B14F-4D97-AF65-F5344CB8AC3E}">
        <p14:creationId xmlns:p14="http://schemas.microsoft.com/office/powerpoint/2010/main" val="887845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B66778-9C23-857C-68C8-25A056BC83CE}"/>
              </a:ext>
            </a:extLst>
          </p:cNvPr>
          <p:cNvSpPr/>
          <p:nvPr/>
        </p:nvSpPr>
        <p:spPr>
          <a:xfrm>
            <a:off x="3201340" y="4646917"/>
            <a:ext cx="2222238" cy="103007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latin typeface="SF Pro Semibold" pitchFamily="2" charset="0"/>
                <a:ea typeface="SF Pro Semibold" pitchFamily="2" charset="0"/>
                <a:cs typeface="SF Pro Semibold" pitchFamily="2" charset="0"/>
              </a:rPr>
              <a:t>Penalize the number based on </a:t>
            </a:r>
          </a:p>
          <a:p>
            <a:pPr algn="ctr"/>
            <a:r>
              <a:rPr lang="en-US" sz="1800" dirty="0">
                <a:solidFill>
                  <a:sysClr val="windowText" lastClr="000000"/>
                </a:solidFill>
                <a:latin typeface="SF Pro Semibold" pitchFamily="2" charset="0"/>
                <a:ea typeface="SF Pro Semibold" pitchFamily="2" charset="0"/>
                <a:cs typeface="SF Pro Semibold" pitchFamily="2" charset="0"/>
              </a:rPr>
              <a:t>class-skewness</a:t>
            </a:r>
            <a:endParaRPr lang="en-TH" sz="1800" dirty="0">
              <a:solidFill>
                <a:sysClr val="windowText" lastClr="000000"/>
              </a:solidFill>
              <a:latin typeface="SF Pro Semibold" pitchFamily="2" charset="0"/>
              <a:ea typeface="SF Pro Semibold" pitchFamily="2" charset="0"/>
              <a:cs typeface="SF Pro Semibold" pitchFamily="2" charset="0"/>
            </a:endParaRPr>
          </a:p>
        </p:txBody>
      </p:sp>
      <p:sp>
        <p:nvSpPr>
          <p:cNvPr id="2" name="Subtitle 2">
            <a:extLst>
              <a:ext uri="{FF2B5EF4-FFF2-40B4-BE49-F238E27FC236}">
                <a16:creationId xmlns:a16="http://schemas.microsoft.com/office/drawing/2014/main" id="{11424F28-B240-5193-8D7A-84762AFA6CAA}"/>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Proposed Method : AETTA</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Apply class-skewness as confidence calibration</a:t>
            </a:r>
          </a:p>
        </p:txBody>
      </p:sp>
      <p:sp>
        <p:nvSpPr>
          <p:cNvPr id="3" name="Right Brace 2">
            <a:extLst>
              <a:ext uri="{FF2B5EF4-FFF2-40B4-BE49-F238E27FC236}">
                <a16:creationId xmlns:a16="http://schemas.microsoft.com/office/drawing/2014/main" id="{9914816C-1C88-1A8D-CA3D-8C7A571D5CCB}"/>
              </a:ext>
            </a:extLst>
          </p:cNvPr>
          <p:cNvSpPr/>
          <p:nvPr/>
        </p:nvSpPr>
        <p:spPr>
          <a:xfrm rot="5400000">
            <a:off x="8778852" y="2806602"/>
            <a:ext cx="396313" cy="5497497"/>
          </a:xfrm>
          <a:prstGeom prst="rightBrace">
            <a:avLst>
              <a:gd name="adj1" fmla="val 45262"/>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7" name="TextBox 6">
            <a:extLst>
              <a:ext uri="{FF2B5EF4-FFF2-40B4-BE49-F238E27FC236}">
                <a16:creationId xmlns:a16="http://schemas.microsoft.com/office/drawing/2014/main" id="{885FA7D5-0504-899A-51D2-F41E74804EC1}"/>
              </a:ext>
            </a:extLst>
          </p:cNvPr>
          <p:cNvSpPr txBox="1"/>
          <p:nvPr/>
        </p:nvSpPr>
        <p:spPr>
          <a:xfrm>
            <a:off x="5438718" y="5853628"/>
            <a:ext cx="6986850" cy="830997"/>
          </a:xfrm>
          <a:prstGeom prst="rect">
            <a:avLst/>
          </a:prstGeom>
          <a:noFill/>
          <a:ln>
            <a:noFill/>
          </a:ln>
        </p:spPr>
        <p:txBody>
          <a:bodyPr wrap="square">
            <a:spAutoFit/>
          </a:bodyPr>
          <a:lstStyle/>
          <a:p>
            <a:pPr algn="ctr"/>
            <a:r>
              <a:rPr lang="en-TH" sz="2400" dirty="0">
                <a:solidFill>
                  <a:srgbClr val="FF0000"/>
                </a:solidFill>
                <a:latin typeface="SF Pro Semibold" pitchFamily="2" charset="0"/>
                <a:ea typeface="SF Pro Semibold" pitchFamily="2" charset="0"/>
                <a:cs typeface="SF Pro Semibold" pitchFamily="2" charset="0"/>
              </a:rPr>
              <a:t>Under assumption that </a:t>
            </a:r>
          </a:p>
          <a:p>
            <a:pPr algn="ctr"/>
            <a:r>
              <a:rPr lang="en-TH" sz="2400" dirty="0">
                <a:solidFill>
                  <a:srgbClr val="FF0000"/>
                </a:solidFill>
                <a:latin typeface="SF Pro Semibold" pitchFamily="2" charset="0"/>
                <a:ea typeface="SF Pro Semibold" pitchFamily="2" charset="0"/>
                <a:cs typeface="SF Pro Semibold" pitchFamily="2" charset="0"/>
              </a:rPr>
              <a:t>“model is confident = model predicts correctly”</a:t>
            </a:r>
          </a:p>
        </p:txBody>
      </p:sp>
      <p:sp>
        <p:nvSpPr>
          <p:cNvPr id="8" name="TextBox 7">
            <a:extLst>
              <a:ext uri="{FF2B5EF4-FFF2-40B4-BE49-F238E27FC236}">
                <a16:creationId xmlns:a16="http://schemas.microsoft.com/office/drawing/2014/main" id="{D45CF1F9-4094-CA4E-E3A3-5AA71C74642D}"/>
              </a:ext>
            </a:extLst>
          </p:cNvPr>
          <p:cNvSpPr txBox="1"/>
          <p:nvPr/>
        </p:nvSpPr>
        <p:spPr>
          <a:xfrm>
            <a:off x="3132993" y="2697674"/>
            <a:ext cx="2387029" cy="1938992"/>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Count prediction agreement</a:t>
            </a:r>
          </a:p>
          <a:p>
            <a:pPr algn="ctr"/>
            <a:r>
              <a:rPr lang="en-US" sz="2400" dirty="0">
                <a:solidFill>
                  <a:sysClr val="windowText" lastClr="000000"/>
                </a:solidFill>
                <a:latin typeface="SF Pro Semibold" pitchFamily="2" charset="0"/>
                <a:ea typeface="SF Pro Semibold" pitchFamily="2" charset="0"/>
                <a:cs typeface="SF Pro Semibold" pitchFamily="2" charset="0"/>
              </a:rPr>
              <a:t>w</a:t>
            </a:r>
            <a:r>
              <a:rPr lang="en-TH" sz="2400" dirty="0">
                <a:solidFill>
                  <a:sysClr val="windowText" lastClr="000000"/>
                </a:solidFill>
                <a:latin typeface="SF Pro Semibold" pitchFamily="2" charset="0"/>
                <a:ea typeface="SF Pro Semibold" pitchFamily="2" charset="0"/>
                <a:cs typeface="SF Pro Semibold" pitchFamily="2" charset="0"/>
              </a:rPr>
              <a:t>ith original model </a:t>
            </a:r>
          </a:p>
        </p:txBody>
      </p:sp>
      <p:sp>
        <p:nvSpPr>
          <p:cNvPr id="9" name="TextBox 8">
            <a:extLst>
              <a:ext uri="{FF2B5EF4-FFF2-40B4-BE49-F238E27FC236}">
                <a16:creationId xmlns:a16="http://schemas.microsoft.com/office/drawing/2014/main" id="{DE6D94B2-A536-6284-677E-04F20510929C}"/>
              </a:ext>
            </a:extLst>
          </p:cNvPr>
          <p:cNvSpPr txBox="1"/>
          <p:nvPr/>
        </p:nvSpPr>
        <p:spPr>
          <a:xfrm>
            <a:off x="-215623" y="2886627"/>
            <a:ext cx="3020186" cy="830997"/>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MC-dropout</a:t>
            </a:r>
          </a:p>
          <a:p>
            <a:pPr algn="ctr"/>
            <a:r>
              <a:rPr lang="en-TH" sz="2400" dirty="0">
                <a:solidFill>
                  <a:sysClr val="windowText" lastClr="000000"/>
                </a:solidFill>
                <a:latin typeface="SF Pro Semibold" pitchFamily="2" charset="0"/>
                <a:ea typeface="SF Pro Semibold" pitchFamily="2" charset="0"/>
                <a:cs typeface="SF Pro Semibold" pitchFamily="2" charset="0"/>
              </a:rPr>
              <a:t>Prediction</a:t>
            </a:r>
          </a:p>
        </p:txBody>
      </p:sp>
      <p:sp>
        <p:nvSpPr>
          <p:cNvPr id="10" name="Right Arrow 9">
            <a:extLst>
              <a:ext uri="{FF2B5EF4-FFF2-40B4-BE49-F238E27FC236}">
                <a16:creationId xmlns:a16="http://schemas.microsoft.com/office/drawing/2014/main" id="{C0ACCEC3-C6CC-D285-5B32-1E8ABCAD3191}"/>
              </a:ext>
            </a:extLst>
          </p:cNvPr>
          <p:cNvSpPr/>
          <p:nvPr/>
        </p:nvSpPr>
        <p:spPr>
          <a:xfrm>
            <a:off x="2305562" y="3117972"/>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1" name="Right Arrow 10">
            <a:extLst>
              <a:ext uri="{FF2B5EF4-FFF2-40B4-BE49-F238E27FC236}">
                <a16:creationId xmlns:a16="http://schemas.microsoft.com/office/drawing/2014/main" id="{B6B5A0B1-BF01-98AF-82A0-D8700F6BD711}"/>
              </a:ext>
            </a:extLst>
          </p:cNvPr>
          <p:cNvSpPr/>
          <p:nvPr/>
        </p:nvSpPr>
        <p:spPr>
          <a:xfrm rot="1800000">
            <a:off x="5469060" y="4008170"/>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2" name="TextBox 11">
            <a:extLst>
              <a:ext uri="{FF2B5EF4-FFF2-40B4-BE49-F238E27FC236}">
                <a16:creationId xmlns:a16="http://schemas.microsoft.com/office/drawing/2014/main" id="{D158B70D-1EFF-3800-1B7A-D8B6F4713C03}"/>
              </a:ext>
            </a:extLst>
          </p:cNvPr>
          <p:cNvSpPr txBox="1"/>
          <p:nvPr/>
        </p:nvSpPr>
        <p:spPr>
          <a:xfrm>
            <a:off x="6035607" y="4015885"/>
            <a:ext cx="2617408"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Model is NOT confident on its prediction</a:t>
            </a:r>
          </a:p>
        </p:txBody>
      </p:sp>
      <p:sp>
        <p:nvSpPr>
          <p:cNvPr id="13" name="Right Arrow 12">
            <a:extLst>
              <a:ext uri="{FF2B5EF4-FFF2-40B4-BE49-F238E27FC236}">
                <a16:creationId xmlns:a16="http://schemas.microsoft.com/office/drawing/2014/main" id="{BE596392-267F-D1CF-164A-68FF94C7E9C8}"/>
              </a:ext>
            </a:extLst>
          </p:cNvPr>
          <p:cNvSpPr/>
          <p:nvPr/>
        </p:nvSpPr>
        <p:spPr>
          <a:xfrm>
            <a:off x="8576959" y="4451221"/>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5" name="TextBox 14">
            <a:extLst>
              <a:ext uri="{FF2B5EF4-FFF2-40B4-BE49-F238E27FC236}">
                <a16:creationId xmlns:a16="http://schemas.microsoft.com/office/drawing/2014/main" id="{935818B0-8B0F-3DD8-B9CF-DA6A13E01A27}"/>
              </a:ext>
            </a:extLst>
          </p:cNvPr>
          <p:cNvSpPr txBox="1"/>
          <p:nvPr/>
        </p:nvSpPr>
        <p:spPr>
          <a:xfrm>
            <a:off x="9448582" y="4173970"/>
            <a:ext cx="2387029"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We guess that its predict wrong!</a:t>
            </a:r>
          </a:p>
        </p:txBody>
      </p:sp>
      <p:sp>
        <p:nvSpPr>
          <p:cNvPr id="16" name="Right Arrow 15">
            <a:extLst>
              <a:ext uri="{FF2B5EF4-FFF2-40B4-BE49-F238E27FC236}">
                <a16:creationId xmlns:a16="http://schemas.microsoft.com/office/drawing/2014/main" id="{BBCB3553-758E-A951-86F5-5AC0A39BA146}"/>
              </a:ext>
            </a:extLst>
          </p:cNvPr>
          <p:cNvSpPr/>
          <p:nvPr/>
        </p:nvSpPr>
        <p:spPr>
          <a:xfrm rot="19800000">
            <a:off x="5537252" y="2381103"/>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7" name="TextBox 16">
            <a:extLst>
              <a:ext uri="{FF2B5EF4-FFF2-40B4-BE49-F238E27FC236}">
                <a16:creationId xmlns:a16="http://schemas.microsoft.com/office/drawing/2014/main" id="{CDA5CC77-3701-75D8-3F83-8090178D7F62}"/>
              </a:ext>
            </a:extLst>
          </p:cNvPr>
          <p:cNvSpPr txBox="1"/>
          <p:nvPr/>
        </p:nvSpPr>
        <p:spPr>
          <a:xfrm>
            <a:off x="6290126" y="1742991"/>
            <a:ext cx="2202717"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Model is confident on its prediction</a:t>
            </a:r>
          </a:p>
        </p:txBody>
      </p:sp>
      <p:sp>
        <p:nvSpPr>
          <p:cNvPr id="18" name="Right Arrow 17">
            <a:extLst>
              <a:ext uri="{FF2B5EF4-FFF2-40B4-BE49-F238E27FC236}">
                <a16:creationId xmlns:a16="http://schemas.microsoft.com/office/drawing/2014/main" id="{F6AD58A2-2F7A-8BFB-A73C-100F220F1381}"/>
              </a:ext>
            </a:extLst>
          </p:cNvPr>
          <p:cNvSpPr/>
          <p:nvPr/>
        </p:nvSpPr>
        <p:spPr>
          <a:xfrm>
            <a:off x="8532093" y="2175626"/>
            <a:ext cx="800100" cy="3963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9" name="TextBox 18">
            <a:extLst>
              <a:ext uri="{FF2B5EF4-FFF2-40B4-BE49-F238E27FC236}">
                <a16:creationId xmlns:a16="http://schemas.microsoft.com/office/drawing/2014/main" id="{620A043A-C21F-76A7-8CD9-BD5ACCF05662}"/>
              </a:ext>
            </a:extLst>
          </p:cNvPr>
          <p:cNvSpPr txBox="1"/>
          <p:nvPr/>
        </p:nvSpPr>
        <p:spPr>
          <a:xfrm>
            <a:off x="9403716" y="1898375"/>
            <a:ext cx="2387029" cy="1200329"/>
          </a:xfrm>
          <a:prstGeom prst="rect">
            <a:avLst/>
          </a:prstGeom>
          <a:noFill/>
        </p:spPr>
        <p:txBody>
          <a:bodyPr wrap="square">
            <a:spAutoFit/>
          </a:bodyPr>
          <a:lstStyle/>
          <a:p>
            <a:pPr algn="ctr"/>
            <a:r>
              <a:rPr lang="en-TH" sz="2400" dirty="0">
                <a:solidFill>
                  <a:sysClr val="windowText" lastClr="000000"/>
                </a:solidFill>
                <a:latin typeface="SF Pro Semibold" pitchFamily="2" charset="0"/>
                <a:ea typeface="SF Pro Semibold" pitchFamily="2" charset="0"/>
                <a:cs typeface="SF Pro Semibold" pitchFamily="2" charset="0"/>
              </a:rPr>
              <a:t>We guess that its predict correct!</a:t>
            </a:r>
          </a:p>
        </p:txBody>
      </p:sp>
    </p:spTree>
    <p:extLst>
      <p:ext uri="{BB962C8B-B14F-4D97-AF65-F5344CB8AC3E}">
        <p14:creationId xmlns:p14="http://schemas.microsoft.com/office/powerpoint/2010/main" val="2559583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355E03-6FAC-1D65-4690-6FB5D1E9EF1C}"/>
              </a:ext>
            </a:extLst>
          </p:cNvPr>
          <p:cNvPicPr>
            <a:picLocks noChangeAspect="1"/>
          </p:cNvPicPr>
          <p:nvPr/>
        </p:nvPicPr>
        <p:blipFill>
          <a:blip r:embed="rId3"/>
          <a:stretch>
            <a:fillRect/>
          </a:stretch>
        </p:blipFill>
        <p:spPr>
          <a:xfrm>
            <a:off x="214928" y="1523954"/>
            <a:ext cx="11762144" cy="4693966"/>
          </a:xfrm>
          <a:prstGeom prst="rect">
            <a:avLst/>
          </a:prstGeom>
        </p:spPr>
      </p:pic>
      <p:sp>
        <p:nvSpPr>
          <p:cNvPr id="2" name="Subtitle 2">
            <a:extLst>
              <a:ext uri="{FF2B5EF4-FFF2-40B4-BE49-F238E27FC236}">
                <a16:creationId xmlns:a16="http://schemas.microsoft.com/office/drawing/2014/main" id="{A2A2084C-0F75-D1AE-DB80-0967B153E114}"/>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Experiment Results</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AETTA outperforms all baselines in all scenarios</a:t>
            </a:r>
          </a:p>
        </p:txBody>
      </p:sp>
    </p:spTree>
    <p:extLst>
      <p:ext uri="{BB962C8B-B14F-4D97-AF65-F5344CB8AC3E}">
        <p14:creationId xmlns:p14="http://schemas.microsoft.com/office/powerpoint/2010/main" val="3092421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73AA7A-5910-111E-8AEB-55BA3556FF0A}"/>
              </a:ext>
            </a:extLst>
          </p:cNvPr>
          <p:cNvPicPr>
            <a:picLocks noChangeAspect="1"/>
          </p:cNvPicPr>
          <p:nvPr/>
        </p:nvPicPr>
        <p:blipFill>
          <a:blip r:embed="rId3"/>
          <a:stretch>
            <a:fillRect/>
          </a:stretch>
        </p:blipFill>
        <p:spPr>
          <a:xfrm>
            <a:off x="252939" y="1368445"/>
            <a:ext cx="11686121" cy="5065605"/>
          </a:xfrm>
          <a:prstGeom prst="rect">
            <a:avLst/>
          </a:prstGeom>
        </p:spPr>
      </p:pic>
      <p:sp>
        <p:nvSpPr>
          <p:cNvPr id="2" name="Subtitle 2">
            <a:extLst>
              <a:ext uri="{FF2B5EF4-FFF2-40B4-BE49-F238E27FC236}">
                <a16:creationId xmlns:a16="http://schemas.microsoft.com/office/drawing/2014/main" id="{771FEDB2-1842-4DD0-AFB7-6F441136A612}"/>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Experiment Results</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Qualitative Analysis of AETTA</a:t>
            </a:r>
          </a:p>
        </p:txBody>
      </p:sp>
    </p:spTree>
    <p:extLst>
      <p:ext uri="{BB962C8B-B14F-4D97-AF65-F5344CB8AC3E}">
        <p14:creationId xmlns:p14="http://schemas.microsoft.com/office/powerpoint/2010/main" val="4220795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76A69A2-0FF2-F60B-AC23-60E3634B9EF3}"/>
              </a:ext>
            </a:extLst>
          </p:cNvPr>
          <p:cNvPicPr>
            <a:picLocks noChangeAspect="1"/>
          </p:cNvPicPr>
          <p:nvPr/>
        </p:nvPicPr>
        <p:blipFill rotWithShape="1">
          <a:blip r:embed="rId3"/>
          <a:srcRect r="2746"/>
          <a:stretch/>
        </p:blipFill>
        <p:spPr>
          <a:xfrm>
            <a:off x="247935" y="1102062"/>
            <a:ext cx="11696129" cy="3036960"/>
          </a:xfrm>
          <a:prstGeom prst="rect">
            <a:avLst/>
          </a:prstGeom>
        </p:spPr>
      </p:pic>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4"/>
          <a:stretch>
            <a:fillRect/>
          </a:stretch>
        </p:blipFill>
        <p:spPr>
          <a:xfrm>
            <a:off x="420756" y="2558880"/>
            <a:ext cx="1848257" cy="969266"/>
          </a:xfrm>
          <a:prstGeom prst="rect">
            <a:avLst/>
          </a:prstGeom>
        </p:spPr>
      </p:pic>
      <p:sp>
        <p:nvSpPr>
          <p:cNvPr id="5" name="Rounded Rectangle 4">
            <a:extLst>
              <a:ext uri="{FF2B5EF4-FFF2-40B4-BE49-F238E27FC236}">
                <a16:creationId xmlns:a16="http://schemas.microsoft.com/office/drawing/2014/main" id="{A7B9818A-DDE6-3B1B-1C25-92C53EAA3FE5}"/>
              </a:ext>
            </a:extLst>
          </p:cNvPr>
          <p:cNvSpPr/>
          <p:nvPr/>
        </p:nvSpPr>
        <p:spPr>
          <a:xfrm>
            <a:off x="838200" y="1854673"/>
            <a:ext cx="998581" cy="545739"/>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9" name="Rounded Rectangle 8">
            <a:extLst>
              <a:ext uri="{FF2B5EF4-FFF2-40B4-BE49-F238E27FC236}">
                <a16:creationId xmlns:a16="http://schemas.microsoft.com/office/drawing/2014/main" id="{260186B1-4ED5-9748-E6BE-F5B7CE0B9FBC}"/>
              </a:ext>
            </a:extLst>
          </p:cNvPr>
          <p:cNvSpPr/>
          <p:nvPr/>
        </p:nvSpPr>
        <p:spPr>
          <a:xfrm>
            <a:off x="1928334" y="1854673"/>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2" name="Rounded Rectangle 1">
            <a:extLst>
              <a:ext uri="{FF2B5EF4-FFF2-40B4-BE49-F238E27FC236}">
                <a16:creationId xmlns:a16="http://schemas.microsoft.com/office/drawing/2014/main" id="{D352DDAA-3FC4-16F2-83B6-42DC62B9542D}"/>
              </a:ext>
            </a:extLst>
          </p:cNvPr>
          <p:cNvSpPr/>
          <p:nvPr/>
        </p:nvSpPr>
        <p:spPr>
          <a:xfrm>
            <a:off x="2701244" y="1865707"/>
            <a:ext cx="1031502" cy="50699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latin typeface="SF Pro Semibold" pitchFamily="2" charset="0"/>
                <a:ea typeface="SF Pro Semibold" pitchFamily="2" charset="0"/>
                <a:cs typeface="SF Pro Semibold" pitchFamily="2" charset="0"/>
              </a:rPr>
              <a:t>AETTA</a:t>
            </a:r>
            <a:endParaRPr lang="en-TH" sz="1800" dirty="0">
              <a:solidFill>
                <a:sysClr val="windowText" lastClr="000000"/>
              </a:solidFill>
              <a:latin typeface="SF Pro Semibold" pitchFamily="2" charset="0"/>
              <a:ea typeface="SF Pro Semibold" pitchFamily="2" charset="0"/>
              <a:cs typeface="SF Pro Semibold" pitchFamily="2" charset="0"/>
            </a:endParaRPr>
          </a:p>
        </p:txBody>
      </p:sp>
      <p:pic>
        <p:nvPicPr>
          <p:cNvPr id="13"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BE469067-7CAA-4055-FFBB-16F2A703489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705" y="4325197"/>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descr="20,000+ Free Vehicle &amp; Car Images - Pixabay">
            <a:extLst>
              <a:ext uri="{FF2B5EF4-FFF2-40B4-BE49-F238E27FC236}">
                <a16:creationId xmlns:a16="http://schemas.microsoft.com/office/drawing/2014/main" id="{3FDA6708-EF5C-03D3-418C-D3299860431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0953" y="4325197"/>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2E4079D-3DBE-117F-211E-34FED0C598E0}"/>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Case study</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Deploy AETTA in real world</a:t>
            </a:r>
          </a:p>
        </p:txBody>
      </p:sp>
      <p:sp>
        <p:nvSpPr>
          <p:cNvPr id="6" name="TextBox 5">
            <a:extLst>
              <a:ext uri="{FF2B5EF4-FFF2-40B4-BE49-F238E27FC236}">
                <a16:creationId xmlns:a16="http://schemas.microsoft.com/office/drawing/2014/main" id="{809E1116-3030-270E-58F7-1552340FBFD9}"/>
              </a:ext>
            </a:extLst>
          </p:cNvPr>
          <p:cNvSpPr txBox="1"/>
          <p:nvPr/>
        </p:nvSpPr>
        <p:spPr>
          <a:xfrm>
            <a:off x="932131" y="6303511"/>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90%</a:t>
            </a:r>
            <a:endParaRPr lang="en-TH" sz="2000" dirty="0">
              <a:latin typeface="SF Pro Semibold" pitchFamily="2" charset="0"/>
              <a:ea typeface="SF Pro Semibold" pitchFamily="2" charset="0"/>
              <a:cs typeface="SF Pro Semibold" pitchFamily="2" charset="0"/>
            </a:endParaRPr>
          </a:p>
        </p:txBody>
      </p:sp>
      <p:sp>
        <p:nvSpPr>
          <p:cNvPr id="7" name="TextBox 6">
            <a:extLst>
              <a:ext uri="{FF2B5EF4-FFF2-40B4-BE49-F238E27FC236}">
                <a16:creationId xmlns:a16="http://schemas.microsoft.com/office/drawing/2014/main" id="{20741932-FF70-AA0F-BD7B-73C293F534DD}"/>
              </a:ext>
            </a:extLst>
          </p:cNvPr>
          <p:cNvSpPr txBox="1"/>
          <p:nvPr/>
        </p:nvSpPr>
        <p:spPr>
          <a:xfrm>
            <a:off x="924377" y="3830423"/>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Est Acc. 88%</a:t>
            </a:r>
            <a:endParaRPr lang="en-TH" sz="20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21308934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F73D5F-ED8D-7828-C2A0-3418120C187C}"/>
              </a:ext>
            </a:extLst>
          </p:cNvPr>
          <p:cNvPicPr>
            <a:picLocks noChangeAspect="1"/>
          </p:cNvPicPr>
          <p:nvPr/>
        </p:nvPicPr>
        <p:blipFill rotWithShape="1">
          <a:blip r:embed="rId3"/>
          <a:srcRect r="2746"/>
          <a:stretch/>
        </p:blipFill>
        <p:spPr>
          <a:xfrm>
            <a:off x="247935" y="1102062"/>
            <a:ext cx="11696129" cy="3036960"/>
          </a:xfrm>
          <a:prstGeom prst="rect">
            <a:avLst/>
          </a:prstGeom>
        </p:spPr>
      </p:pic>
      <p:pic>
        <p:nvPicPr>
          <p:cNvPr id="6" name="Picture 5">
            <a:extLst>
              <a:ext uri="{FF2B5EF4-FFF2-40B4-BE49-F238E27FC236}">
                <a16:creationId xmlns:a16="http://schemas.microsoft.com/office/drawing/2014/main" id="{1CEAD423-E88C-EC54-FF3B-7A7A457A9812}"/>
              </a:ext>
            </a:extLst>
          </p:cNvPr>
          <p:cNvPicPr>
            <a:picLocks noChangeAspect="1"/>
          </p:cNvPicPr>
          <p:nvPr/>
        </p:nvPicPr>
        <p:blipFill>
          <a:blip r:embed="rId4"/>
          <a:stretch>
            <a:fillRect/>
          </a:stretch>
        </p:blipFill>
        <p:spPr>
          <a:xfrm>
            <a:off x="3623377" y="2564639"/>
            <a:ext cx="1848257" cy="969266"/>
          </a:xfrm>
          <a:prstGeom prst="rect">
            <a:avLst/>
          </a:prstGeom>
        </p:spPr>
      </p:pic>
      <p:sp>
        <p:nvSpPr>
          <p:cNvPr id="9" name="Rounded Rectangle 8">
            <a:extLst>
              <a:ext uri="{FF2B5EF4-FFF2-40B4-BE49-F238E27FC236}">
                <a16:creationId xmlns:a16="http://schemas.microsoft.com/office/drawing/2014/main" id="{F9217537-2534-12C0-53E9-F83ED07716B9}"/>
              </a:ext>
            </a:extLst>
          </p:cNvPr>
          <p:cNvSpPr/>
          <p:nvPr/>
        </p:nvSpPr>
        <p:spPr>
          <a:xfrm>
            <a:off x="4040821" y="1860432"/>
            <a:ext cx="998581" cy="545739"/>
          </a:xfrm>
          <a:prstGeom prst="roundRect">
            <a:avLst/>
          </a:prstGeom>
          <a:solidFill>
            <a:srgbClr val="4196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2" name="Rounded Rectangle 1">
            <a:extLst>
              <a:ext uri="{FF2B5EF4-FFF2-40B4-BE49-F238E27FC236}">
                <a16:creationId xmlns:a16="http://schemas.microsoft.com/office/drawing/2014/main" id="{05494FFD-0337-BCAA-E2FB-8B9978D682C9}"/>
              </a:ext>
            </a:extLst>
          </p:cNvPr>
          <p:cNvSpPr/>
          <p:nvPr/>
        </p:nvSpPr>
        <p:spPr>
          <a:xfrm>
            <a:off x="5130955" y="1860432"/>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10" name="Rounded Rectangle 9">
            <a:extLst>
              <a:ext uri="{FF2B5EF4-FFF2-40B4-BE49-F238E27FC236}">
                <a16:creationId xmlns:a16="http://schemas.microsoft.com/office/drawing/2014/main" id="{71F31B28-EDA6-E2E2-1AC8-545670C2C55A}"/>
              </a:ext>
            </a:extLst>
          </p:cNvPr>
          <p:cNvSpPr/>
          <p:nvPr/>
        </p:nvSpPr>
        <p:spPr>
          <a:xfrm>
            <a:off x="5903865" y="1854790"/>
            <a:ext cx="1031502" cy="50699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latin typeface="SF Pro Semibold" pitchFamily="2" charset="0"/>
                <a:ea typeface="SF Pro Semibold" pitchFamily="2" charset="0"/>
                <a:cs typeface="SF Pro Semibold" pitchFamily="2" charset="0"/>
              </a:rPr>
              <a:t>AETTA</a:t>
            </a:r>
            <a:endParaRPr lang="en-TH" sz="1800" dirty="0">
              <a:solidFill>
                <a:sysClr val="windowText" lastClr="000000"/>
              </a:solidFill>
              <a:latin typeface="SF Pro Semibold" pitchFamily="2" charset="0"/>
              <a:ea typeface="SF Pro Semibold" pitchFamily="2" charset="0"/>
              <a:cs typeface="SF Pro Semibold" pitchFamily="2" charset="0"/>
            </a:endParaRPr>
          </a:p>
        </p:txBody>
      </p:sp>
      <p:pic>
        <p:nvPicPr>
          <p:cNvPr id="12"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8A76C928-FA69-79FF-87AF-54450CF314B9}"/>
              </a:ext>
            </a:extLst>
          </p:cNvPr>
          <p:cNvPicPr>
            <a:picLocks noChangeArrowheads="1"/>
          </p:cNvPicPr>
          <p:nvPr/>
        </p:nvPicPr>
        <p:blipFill>
          <a:blip r:embed="rId5">
            <a:extLst>
              <a:ext uri="{BEBA8EAE-BF5A-486C-A8C5-ECC9F3942E4B}">
                <a14:imgProps xmlns:a14="http://schemas.microsoft.com/office/drawing/2010/main">
                  <a14:imgLayer r:embed="rId6">
                    <a14:imgEffect>
                      <a14:brightnessContrast bright="-60000"/>
                    </a14:imgEffect>
                  </a14:imgLayer>
                </a14:imgProps>
              </a:ext>
              <a:ext uri="{28A0092B-C50C-407E-A947-70E740481C1C}">
                <a14:useLocalDpi xmlns:a14="http://schemas.microsoft.com/office/drawing/2010/main" val="0"/>
              </a:ext>
            </a:extLst>
          </a:blip>
          <a:srcRect/>
          <a:stretch>
            <a:fillRect/>
          </a:stretch>
        </p:blipFill>
        <p:spPr bwMode="auto">
          <a:xfrm>
            <a:off x="2558917" y="432716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20,000+ Free Vehicle &amp; Car Images - Pixabay">
            <a:extLst>
              <a:ext uri="{FF2B5EF4-FFF2-40B4-BE49-F238E27FC236}">
                <a16:creationId xmlns:a16="http://schemas.microsoft.com/office/drawing/2014/main" id="{09B578AC-3ABB-F0F4-88A2-E41923F43964}"/>
              </a:ext>
            </a:extLst>
          </p:cNvPr>
          <p:cNvPicPr>
            <a:picLocks noChangeArrowheads="1"/>
          </p:cNvPicPr>
          <p:nvPr/>
        </p:nvPicPr>
        <p:blipFill>
          <a:blip r:embed="rId7">
            <a:extLst>
              <a:ext uri="{BEBA8EAE-BF5A-486C-A8C5-ECC9F3942E4B}">
                <a14:imgProps xmlns:a14="http://schemas.microsoft.com/office/drawing/2010/main">
                  <a14:imgLayer r:embed="rId8">
                    <a14:imgEffect>
                      <a14:brightnessContrast bright="-60000"/>
                    </a14:imgEffect>
                  </a14:imgLayer>
                </a14:imgProps>
              </a:ext>
              <a:ext uri="{28A0092B-C50C-407E-A947-70E740481C1C}">
                <a14:useLocalDpi xmlns:a14="http://schemas.microsoft.com/office/drawing/2010/main" val="0"/>
              </a:ext>
            </a:extLst>
          </a:blip>
          <a:srcRect/>
          <a:stretch>
            <a:fillRect/>
          </a:stretch>
        </p:blipFill>
        <p:spPr bwMode="auto">
          <a:xfrm>
            <a:off x="4571634" y="4327162"/>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BA8D73BE-F208-16E5-E7BA-0FDCACDC7C4E}"/>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Case study</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Deploy AETTA in real world</a:t>
            </a:r>
          </a:p>
        </p:txBody>
      </p:sp>
      <p:sp>
        <p:nvSpPr>
          <p:cNvPr id="4" name="TextBox 3">
            <a:extLst>
              <a:ext uri="{FF2B5EF4-FFF2-40B4-BE49-F238E27FC236}">
                <a16:creationId xmlns:a16="http://schemas.microsoft.com/office/drawing/2014/main" id="{750ED8D1-6909-2F27-27AF-3D939C8D40CB}"/>
              </a:ext>
            </a:extLst>
          </p:cNvPr>
          <p:cNvSpPr txBox="1"/>
          <p:nvPr/>
        </p:nvSpPr>
        <p:spPr>
          <a:xfrm>
            <a:off x="3275293" y="6303511"/>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85%</a:t>
            </a:r>
            <a:endParaRPr lang="en-TH" sz="2000" dirty="0">
              <a:latin typeface="SF Pro Semibold" pitchFamily="2" charset="0"/>
              <a:ea typeface="SF Pro Semibold" pitchFamily="2" charset="0"/>
              <a:cs typeface="SF Pro Semibold" pitchFamily="2" charset="0"/>
            </a:endParaRPr>
          </a:p>
        </p:txBody>
      </p:sp>
      <p:sp>
        <p:nvSpPr>
          <p:cNvPr id="7" name="TextBox 6">
            <a:extLst>
              <a:ext uri="{FF2B5EF4-FFF2-40B4-BE49-F238E27FC236}">
                <a16:creationId xmlns:a16="http://schemas.microsoft.com/office/drawing/2014/main" id="{E4F858AC-8698-0A28-C26E-B632E8E6DE8F}"/>
              </a:ext>
            </a:extLst>
          </p:cNvPr>
          <p:cNvSpPr txBox="1"/>
          <p:nvPr/>
        </p:nvSpPr>
        <p:spPr>
          <a:xfrm>
            <a:off x="3267539" y="3830423"/>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Est Acc. 82%</a:t>
            </a:r>
            <a:endParaRPr lang="en-TH" sz="20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6637999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62887EA-C099-70AF-8DB4-123ADDA2B3EF}"/>
              </a:ext>
            </a:extLst>
          </p:cNvPr>
          <p:cNvPicPr>
            <a:picLocks noChangeAspect="1"/>
          </p:cNvPicPr>
          <p:nvPr/>
        </p:nvPicPr>
        <p:blipFill rotWithShape="1">
          <a:blip r:embed="rId3"/>
          <a:srcRect r="2746"/>
          <a:stretch/>
        </p:blipFill>
        <p:spPr>
          <a:xfrm>
            <a:off x="247935" y="1102062"/>
            <a:ext cx="11696129" cy="3036960"/>
          </a:xfrm>
          <a:prstGeom prst="rect">
            <a:avLst/>
          </a:prstGeom>
        </p:spPr>
      </p:pic>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4"/>
          <a:stretch>
            <a:fillRect/>
          </a:stretch>
        </p:blipFill>
        <p:spPr>
          <a:xfrm>
            <a:off x="7125479" y="2657394"/>
            <a:ext cx="1848257" cy="969266"/>
          </a:xfrm>
          <a:prstGeom prst="rect">
            <a:avLst/>
          </a:prstGeom>
        </p:spPr>
      </p:pic>
      <p:sp>
        <p:nvSpPr>
          <p:cNvPr id="5" name="Rounded Rectangle 4">
            <a:extLst>
              <a:ext uri="{FF2B5EF4-FFF2-40B4-BE49-F238E27FC236}">
                <a16:creationId xmlns:a16="http://schemas.microsoft.com/office/drawing/2014/main" id="{A7B9818A-DDE6-3B1B-1C25-92C53EAA3FE5}"/>
              </a:ext>
            </a:extLst>
          </p:cNvPr>
          <p:cNvSpPr/>
          <p:nvPr/>
        </p:nvSpPr>
        <p:spPr>
          <a:xfrm>
            <a:off x="7542923" y="1953187"/>
            <a:ext cx="998581" cy="545739"/>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2" name="Rounded Rectangle 1">
            <a:extLst>
              <a:ext uri="{FF2B5EF4-FFF2-40B4-BE49-F238E27FC236}">
                <a16:creationId xmlns:a16="http://schemas.microsoft.com/office/drawing/2014/main" id="{88BAFB4C-454D-7AAC-330A-EBE2224DB4B8}"/>
              </a:ext>
            </a:extLst>
          </p:cNvPr>
          <p:cNvSpPr/>
          <p:nvPr/>
        </p:nvSpPr>
        <p:spPr>
          <a:xfrm>
            <a:off x="8633057" y="1953187"/>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3" name="Rounded Rectangle 2">
            <a:extLst>
              <a:ext uri="{FF2B5EF4-FFF2-40B4-BE49-F238E27FC236}">
                <a16:creationId xmlns:a16="http://schemas.microsoft.com/office/drawing/2014/main" id="{398E2787-92DB-03A9-42F2-FCF5A71E6C61}"/>
              </a:ext>
            </a:extLst>
          </p:cNvPr>
          <p:cNvSpPr/>
          <p:nvPr/>
        </p:nvSpPr>
        <p:spPr>
          <a:xfrm>
            <a:off x="9417670" y="1950421"/>
            <a:ext cx="1031502" cy="50699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latin typeface="SF Pro Semibold" pitchFamily="2" charset="0"/>
                <a:ea typeface="SF Pro Semibold" pitchFamily="2" charset="0"/>
                <a:cs typeface="SF Pro Semibold" pitchFamily="2" charset="0"/>
              </a:rPr>
              <a:t>AETTA</a:t>
            </a:r>
            <a:endParaRPr lang="en-TH" sz="1800" dirty="0">
              <a:solidFill>
                <a:sysClr val="windowText" lastClr="000000"/>
              </a:solidFill>
              <a:latin typeface="SF Pro Semibold" pitchFamily="2" charset="0"/>
              <a:ea typeface="SF Pro Semibold" pitchFamily="2" charset="0"/>
              <a:cs typeface="SF Pro Semibold" pitchFamily="2" charset="0"/>
            </a:endParaRPr>
          </a:p>
        </p:txBody>
      </p:sp>
      <p:pic>
        <p:nvPicPr>
          <p:cNvPr id="7"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AF6D45E7-1A06-CA52-0D98-5579B7740C8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5479" y="4325197"/>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20,000+ Free Vehicle &amp; Car Images - Pixabay">
            <a:extLst>
              <a:ext uri="{FF2B5EF4-FFF2-40B4-BE49-F238E27FC236}">
                <a16:creationId xmlns:a16="http://schemas.microsoft.com/office/drawing/2014/main" id="{0B73CF09-78A9-DD8A-24E0-293983E2F16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8799" y="4325197"/>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ater Drop">
            <a:extLst>
              <a:ext uri="{FF2B5EF4-FFF2-40B4-BE49-F238E27FC236}">
                <a16:creationId xmlns:a16="http://schemas.microsoft.com/office/drawing/2014/main" id="{E07FA2F7-6079-B022-D12F-C2C1AA47931A}"/>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5479" y="4325197"/>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ater Drop">
            <a:extLst>
              <a:ext uri="{FF2B5EF4-FFF2-40B4-BE49-F238E27FC236}">
                <a16:creationId xmlns:a16="http://schemas.microsoft.com/office/drawing/2014/main" id="{622E6D85-7831-E9C4-EAA2-6BC17924CA4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99" y="4325197"/>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6475A497-4F67-C28F-5DCE-893E74068884}"/>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Case study</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Model Recovery with AETTA</a:t>
            </a:r>
          </a:p>
        </p:txBody>
      </p:sp>
      <p:sp>
        <p:nvSpPr>
          <p:cNvPr id="15" name="TextBox 14">
            <a:extLst>
              <a:ext uri="{FF2B5EF4-FFF2-40B4-BE49-F238E27FC236}">
                <a16:creationId xmlns:a16="http://schemas.microsoft.com/office/drawing/2014/main" id="{D49D006F-5F1B-CA04-DCD3-33F3D9DC62B3}"/>
              </a:ext>
            </a:extLst>
          </p:cNvPr>
          <p:cNvSpPr txBox="1"/>
          <p:nvPr/>
        </p:nvSpPr>
        <p:spPr>
          <a:xfrm>
            <a:off x="7861585" y="6303511"/>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28%</a:t>
            </a:r>
            <a:endParaRPr lang="en-TH" sz="2000" dirty="0">
              <a:latin typeface="SF Pro Semibold" pitchFamily="2" charset="0"/>
              <a:ea typeface="SF Pro Semibold" pitchFamily="2" charset="0"/>
              <a:cs typeface="SF Pro Semibold" pitchFamily="2" charset="0"/>
            </a:endParaRPr>
          </a:p>
        </p:txBody>
      </p:sp>
      <p:sp>
        <p:nvSpPr>
          <p:cNvPr id="16" name="TextBox 15">
            <a:extLst>
              <a:ext uri="{FF2B5EF4-FFF2-40B4-BE49-F238E27FC236}">
                <a16:creationId xmlns:a16="http://schemas.microsoft.com/office/drawing/2014/main" id="{E1E53153-AB43-CB9C-CEBD-7AD03C02AB9E}"/>
              </a:ext>
            </a:extLst>
          </p:cNvPr>
          <p:cNvSpPr txBox="1"/>
          <p:nvPr/>
        </p:nvSpPr>
        <p:spPr>
          <a:xfrm>
            <a:off x="7853831" y="3830423"/>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Est Acc. 29%</a:t>
            </a:r>
            <a:endParaRPr lang="en-TH" sz="20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30924050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62887EA-C099-70AF-8DB4-123ADDA2B3EF}"/>
              </a:ext>
            </a:extLst>
          </p:cNvPr>
          <p:cNvPicPr>
            <a:picLocks noChangeAspect="1"/>
          </p:cNvPicPr>
          <p:nvPr/>
        </p:nvPicPr>
        <p:blipFill rotWithShape="1">
          <a:blip r:embed="rId3"/>
          <a:srcRect r="2746"/>
          <a:stretch/>
        </p:blipFill>
        <p:spPr>
          <a:xfrm>
            <a:off x="247935" y="1102062"/>
            <a:ext cx="11696129" cy="3036960"/>
          </a:xfrm>
          <a:prstGeom prst="rect">
            <a:avLst/>
          </a:prstGeom>
        </p:spPr>
      </p:pic>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4"/>
          <a:stretch>
            <a:fillRect/>
          </a:stretch>
        </p:blipFill>
        <p:spPr>
          <a:xfrm>
            <a:off x="7125479" y="2657394"/>
            <a:ext cx="1848257" cy="969266"/>
          </a:xfrm>
          <a:prstGeom prst="rect">
            <a:avLst/>
          </a:prstGeom>
        </p:spPr>
      </p:pic>
      <p:sp>
        <p:nvSpPr>
          <p:cNvPr id="5" name="Rounded Rectangle 4">
            <a:extLst>
              <a:ext uri="{FF2B5EF4-FFF2-40B4-BE49-F238E27FC236}">
                <a16:creationId xmlns:a16="http://schemas.microsoft.com/office/drawing/2014/main" id="{A7B9818A-DDE6-3B1B-1C25-92C53EAA3FE5}"/>
              </a:ext>
            </a:extLst>
          </p:cNvPr>
          <p:cNvSpPr/>
          <p:nvPr/>
        </p:nvSpPr>
        <p:spPr>
          <a:xfrm>
            <a:off x="7542923" y="1953187"/>
            <a:ext cx="998581" cy="545739"/>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2" name="Rounded Rectangle 1">
            <a:extLst>
              <a:ext uri="{FF2B5EF4-FFF2-40B4-BE49-F238E27FC236}">
                <a16:creationId xmlns:a16="http://schemas.microsoft.com/office/drawing/2014/main" id="{88BAFB4C-454D-7AAC-330A-EBE2224DB4B8}"/>
              </a:ext>
            </a:extLst>
          </p:cNvPr>
          <p:cNvSpPr/>
          <p:nvPr/>
        </p:nvSpPr>
        <p:spPr>
          <a:xfrm>
            <a:off x="8633057" y="1953187"/>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3" name="TextBox 2">
            <a:extLst>
              <a:ext uri="{FF2B5EF4-FFF2-40B4-BE49-F238E27FC236}">
                <a16:creationId xmlns:a16="http://schemas.microsoft.com/office/drawing/2014/main" id="{85FB3BD9-4371-FF7B-C846-F5394B64FE35}"/>
              </a:ext>
            </a:extLst>
          </p:cNvPr>
          <p:cNvSpPr txBox="1"/>
          <p:nvPr/>
        </p:nvSpPr>
        <p:spPr>
          <a:xfrm>
            <a:off x="7588699" y="1615252"/>
            <a:ext cx="998581" cy="400110"/>
          </a:xfrm>
          <a:prstGeom prst="rect">
            <a:avLst/>
          </a:prstGeom>
          <a:noFill/>
        </p:spPr>
        <p:txBody>
          <a:bodyPr wrap="square" rtlCol="0">
            <a:spAutoFit/>
          </a:bodyPr>
          <a:lstStyle/>
          <a:p>
            <a:pPr algn="ctr"/>
            <a:r>
              <a:rPr lang="en-US" sz="2000" dirty="0">
                <a:solidFill>
                  <a:srgbClr val="FF0000"/>
                </a:solidFill>
                <a:latin typeface="SF Pro Semibold" pitchFamily="2" charset="0"/>
                <a:ea typeface="SF Pro Semibold" pitchFamily="2" charset="0"/>
                <a:cs typeface="SF Pro Semibold" pitchFamily="2" charset="0"/>
              </a:rPr>
              <a:t>Reset!</a:t>
            </a:r>
            <a:endParaRPr lang="en-TH" sz="2000" dirty="0">
              <a:solidFill>
                <a:srgbClr val="FF0000"/>
              </a:solidFill>
              <a:latin typeface="SF Pro Semibold" pitchFamily="2" charset="0"/>
              <a:ea typeface="SF Pro Semibold" pitchFamily="2" charset="0"/>
              <a:cs typeface="SF Pro Semibold" pitchFamily="2" charset="0"/>
            </a:endParaRPr>
          </a:p>
        </p:txBody>
      </p:sp>
      <p:sp>
        <p:nvSpPr>
          <p:cNvPr id="7" name="Rounded Rectangle 6">
            <a:extLst>
              <a:ext uri="{FF2B5EF4-FFF2-40B4-BE49-F238E27FC236}">
                <a16:creationId xmlns:a16="http://schemas.microsoft.com/office/drawing/2014/main" id="{5045D308-2425-4408-D7D4-FD476BDBD7F0}"/>
              </a:ext>
            </a:extLst>
          </p:cNvPr>
          <p:cNvSpPr/>
          <p:nvPr/>
        </p:nvSpPr>
        <p:spPr>
          <a:xfrm>
            <a:off x="9405967" y="1953187"/>
            <a:ext cx="1031502" cy="50699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latin typeface="SF Pro Semibold" pitchFamily="2" charset="0"/>
                <a:ea typeface="SF Pro Semibold" pitchFamily="2" charset="0"/>
                <a:cs typeface="SF Pro Semibold" pitchFamily="2" charset="0"/>
              </a:rPr>
              <a:t>AETTA</a:t>
            </a:r>
            <a:endParaRPr lang="en-TH" sz="1800" dirty="0">
              <a:solidFill>
                <a:sysClr val="windowText" lastClr="000000"/>
              </a:solidFill>
              <a:latin typeface="SF Pro Semibold" pitchFamily="2" charset="0"/>
              <a:ea typeface="SF Pro Semibold" pitchFamily="2" charset="0"/>
              <a:cs typeface="SF Pro Semibold" pitchFamily="2" charset="0"/>
            </a:endParaRPr>
          </a:p>
        </p:txBody>
      </p:sp>
      <p:pic>
        <p:nvPicPr>
          <p:cNvPr id="8"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A33F5E5B-F66A-07A4-69F7-137F815012F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5479" y="4325197"/>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20,000+ Free Vehicle &amp; Car Images - Pixabay">
            <a:extLst>
              <a:ext uri="{FF2B5EF4-FFF2-40B4-BE49-F238E27FC236}">
                <a16:creationId xmlns:a16="http://schemas.microsoft.com/office/drawing/2014/main" id="{60EC9DAE-28D8-8A2B-8070-01A259BE399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8799" y="4325197"/>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ater Drop">
            <a:extLst>
              <a:ext uri="{FF2B5EF4-FFF2-40B4-BE49-F238E27FC236}">
                <a16:creationId xmlns:a16="http://schemas.microsoft.com/office/drawing/2014/main" id="{CBC1206A-361A-55EA-22CE-A770ABD042E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5479" y="4325197"/>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Water Drop">
            <a:extLst>
              <a:ext uri="{FF2B5EF4-FFF2-40B4-BE49-F238E27FC236}">
                <a16:creationId xmlns:a16="http://schemas.microsoft.com/office/drawing/2014/main" id="{CEBF68B5-A73C-3CA8-540B-F70A8B93C5E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799" y="4325197"/>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09F93F57-FD91-FFAB-77C3-F0D3E1484F11}"/>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Case study</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Model Recovery with AETTA</a:t>
            </a:r>
          </a:p>
        </p:txBody>
      </p:sp>
      <p:sp>
        <p:nvSpPr>
          <p:cNvPr id="15" name="TextBox 14">
            <a:extLst>
              <a:ext uri="{FF2B5EF4-FFF2-40B4-BE49-F238E27FC236}">
                <a16:creationId xmlns:a16="http://schemas.microsoft.com/office/drawing/2014/main" id="{F5867215-E5B2-9748-AAF6-0FE8B003A728}"/>
              </a:ext>
            </a:extLst>
          </p:cNvPr>
          <p:cNvSpPr txBox="1"/>
          <p:nvPr/>
        </p:nvSpPr>
        <p:spPr>
          <a:xfrm>
            <a:off x="7861585" y="6303511"/>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92%</a:t>
            </a:r>
            <a:endParaRPr lang="en-TH" sz="2000" dirty="0">
              <a:latin typeface="SF Pro Semibold" pitchFamily="2" charset="0"/>
              <a:ea typeface="SF Pro Semibold" pitchFamily="2" charset="0"/>
              <a:cs typeface="SF Pro Semibold" pitchFamily="2" charset="0"/>
            </a:endParaRPr>
          </a:p>
        </p:txBody>
      </p:sp>
      <p:sp>
        <p:nvSpPr>
          <p:cNvPr id="16" name="TextBox 15">
            <a:extLst>
              <a:ext uri="{FF2B5EF4-FFF2-40B4-BE49-F238E27FC236}">
                <a16:creationId xmlns:a16="http://schemas.microsoft.com/office/drawing/2014/main" id="{192A6FA5-628B-54CF-65EF-5B8DE76CCB3D}"/>
              </a:ext>
            </a:extLst>
          </p:cNvPr>
          <p:cNvSpPr txBox="1"/>
          <p:nvPr/>
        </p:nvSpPr>
        <p:spPr>
          <a:xfrm>
            <a:off x="7853831" y="3830423"/>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Est Acc. 89%</a:t>
            </a:r>
            <a:endParaRPr lang="en-TH" sz="2000" dirty="0">
              <a:latin typeface="SF Pro Semibold" pitchFamily="2" charset="0"/>
              <a:ea typeface="SF Pro Semibold" pitchFamily="2" charset="0"/>
              <a:cs typeface="SF Pro Semibold" pitchFamily="2" charset="0"/>
            </a:endParaRPr>
          </a:p>
        </p:txBody>
      </p:sp>
      <p:pic>
        <p:nvPicPr>
          <p:cNvPr id="17" name="Picture 2" descr="Reset - Free ui icons">
            <a:extLst>
              <a:ext uri="{FF2B5EF4-FFF2-40B4-BE49-F238E27FC236}">
                <a16:creationId xmlns:a16="http://schemas.microsoft.com/office/drawing/2014/main" id="{20CA6C04-04D4-1D32-BB8E-D7E77EE1A5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772" y="5429698"/>
            <a:ext cx="1083326" cy="10833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C9A4F3C-0382-DD92-0646-6461716ED3B1}"/>
              </a:ext>
            </a:extLst>
          </p:cNvPr>
          <p:cNvPicPr>
            <a:picLocks noChangeAspect="1"/>
          </p:cNvPicPr>
          <p:nvPr/>
        </p:nvPicPr>
        <p:blipFill>
          <a:blip r:embed="rId9"/>
          <a:stretch>
            <a:fillRect/>
          </a:stretch>
        </p:blipFill>
        <p:spPr>
          <a:xfrm flipH="1">
            <a:off x="1941227" y="4351231"/>
            <a:ext cx="3872422" cy="923330"/>
          </a:xfrm>
          <a:prstGeom prst="rect">
            <a:avLst/>
          </a:prstGeom>
        </p:spPr>
      </p:pic>
      <p:sp>
        <p:nvSpPr>
          <p:cNvPr id="19" name="TextBox 18">
            <a:extLst>
              <a:ext uri="{FF2B5EF4-FFF2-40B4-BE49-F238E27FC236}">
                <a16:creationId xmlns:a16="http://schemas.microsoft.com/office/drawing/2014/main" id="{07C7DBFE-F948-41D4-75E7-B949719B8656}"/>
              </a:ext>
            </a:extLst>
          </p:cNvPr>
          <p:cNvSpPr txBox="1"/>
          <p:nvPr/>
        </p:nvSpPr>
        <p:spPr>
          <a:xfrm>
            <a:off x="2219789" y="4493316"/>
            <a:ext cx="3715702" cy="646331"/>
          </a:xfrm>
          <a:prstGeom prst="rect">
            <a:avLst/>
          </a:prstGeom>
          <a:noFill/>
        </p:spPr>
        <p:txBody>
          <a:bodyPr wrap="square" rtlCol="0">
            <a:spAutoFit/>
          </a:bodyPr>
          <a:lstStyle/>
          <a:p>
            <a:r>
              <a:rPr lang="en-US" dirty="0">
                <a:solidFill>
                  <a:schemeClr val="bg1"/>
                </a:solidFill>
                <a:latin typeface="SF Pro Semibold" pitchFamily="2" charset="0"/>
                <a:ea typeface="SF Pro Semibold" pitchFamily="2" charset="0"/>
                <a:cs typeface="SF Pro Semibold" pitchFamily="2" charset="0"/>
              </a:rPr>
              <a:t>The model’s accuracy is very low. </a:t>
            </a:r>
          </a:p>
          <a:p>
            <a:r>
              <a:rPr lang="en-US" dirty="0">
                <a:solidFill>
                  <a:schemeClr val="bg1"/>
                </a:solidFill>
                <a:latin typeface="SF Pro Semibold" pitchFamily="2" charset="0"/>
                <a:ea typeface="SF Pro Semibold" pitchFamily="2" charset="0"/>
                <a:cs typeface="SF Pro Semibold" pitchFamily="2" charset="0"/>
              </a:rPr>
              <a:t>I will reset the model now!</a:t>
            </a:r>
          </a:p>
        </p:txBody>
      </p:sp>
      <p:pic>
        <p:nvPicPr>
          <p:cNvPr id="20" name="Picture 8" descr="Enrique Pérez Sánchez-Cañete | Grupo de investigación Física de la  Atmósfera (RNM119)">
            <a:extLst>
              <a:ext uri="{FF2B5EF4-FFF2-40B4-BE49-F238E27FC236}">
                <a16:creationId xmlns:a16="http://schemas.microsoft.com/office/drawing/2014/main" id="{8E96438F-DAD0-091D-E542-4335EFBB5E7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9041"/>
          <a:stretch/>
        </p:blipFill>
        <p:spPr bwMode="auto">
          <a:xfrm>
            <a:off x="797495" y="4204918"/>
            <a:ext cx="1106024" cy="12159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7F09AE0-1EBA-4ED2-3F70-6DA518F7535B}"/>
              </a:ext>
            </a:extLst>
          </p:cNvPr>
          <p:cNvSpPr txBox="1"/>
          <p:nvPr/>
        </p:nvSpPr>
        <p:spPr>
          <a:xfrm>
            <a:off x="797495" y="5269896"/>
            <a:ext cx="1183863" cy="338554"/>
          </a:xfrm>
          <a:prstGeom prst="rect">
            <a:avLst/>
          </a:prstGeom>
          <a:noFill/>
        </p:spPr>
        <p:txBody>
          <a:bodyPr wrap="square" rtlCol="0">
            <a:spAutoFit/>
          </a:bodyPr>
          <a:lstStyle/>
          <a:p>
            <a:pPr algn="ctr"/>
            <a:r>
              <a:rPr lang="en-US" sz="1600" dirty="0">
                <a:latin typeface="SF Pro Semibold" pitchFamily="2" charset="0"/>
                <a:ea typeface="SF Pro Semibold" pitchFamily="2" charset="0"/>
                <a:cs typeface="SF Pro Semibold" pitchFamily="2" charset="0"/>
              </a:rPr>
              <a:t>System</a:t>
            </a:r>
          </a:p>
        </p:txBody>
      </p:sp>
    </p:spTree>
    <p:extLst>
      <p:ext uri="{BB962C8B-B14F-4D97-AF65-F5344CB8AC3E}">
        <p14:creationId xmlns:p14="http://schemas.microsoft.com/office/powerpoint/2010/main" val="3164297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BB6EB3-2B86-67BF-5691-628A8E3A03AE}"/>
              </a:ext>
            </a:extLst>
          </p:cNvPr>
          <p:cNvPicPr>
            <a:picLocks noChangeAspect="1"/>
          </p:cNvPicPr>
          <p:nvPr/>
        </p:nvPicPr>
        <p:blipFill>
          <a:blip r:embed="rId3"/>
          <a:stretch>
            <a:fillRect/>
          </a:stretch>
        </p:blipFill>
        <p:spPr>
          <a:xfrm>
            <a:off x="146640" y="2245475"/>
            <a:ext cx="11898719" cy="2841913"/>
          </a:xfrm>
          <a:prstGeom prst="rect">
            <a:avLst/>
          </a:prstGeom>
        </p:spPr>
      </p:pic>
      <p:sp>
        <p:nvSpPr>
          <p:cNvPr id="3" name="Subtitle 2">
            <a:extLst>
              <a:ext uri="{FF2B5EF4-FFF2-40B4-BE49-F238E27FC236}">
                <a16:creationId xmlns:a16="http://schemas.microsoft.com/office/drawing/2014/main" id="{9493EA91-6CD5-E988-9BBB-CC0EFEBB5C25}"/>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Case study : Experiment and Result</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AETTA-based model recovery outperforms all baselines</a:t>
            </a:r>
          </a:p>
        </p:txBody>
      </p:sp>
    </p:spTree>
    <p:extLst>
      <p:ext uri="{BB962C8B-B14F-4D97-AF65-F5344CB8AC3E}">
        <p14:creationId xmlns:p14="http://schemas.microsoft.com/office/powerpoint/2010/main" val="2617074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AC369AC-6985-ECCE-B68A-9B80542BFF6C}"/>
              </a:ext>
            </a:extLst>
          </p:cNvPr>
          <p:cNvGraphicFramePr>
            <a:graphicFrameLocks noGrp="1"/>
          </p:cNvGraphicFramePr>
          <p:nvPr>
            <p:extLst>
              <p:ext uri="{D42A27DB-BD31-4B8C-83A1-F6EECF244321}">
                <p14:modId xmlns:p14="http://schemas.microsoft.com/office/powerpoint/2010/main" val="2011587368"/>
              </p:ext>
            </p:extLst>
          </p:nvPr>
        </p:nvGraphicFramePr>
        <p:xfrm>
          <a:off x="768464" y="1523954"/>
          <a:ext cx="10193685" cy="4260619"/>
        </p:xfrm>
        <a:graphic>
          <a:graphicData uri="http://schemas.openxmlformats.org/drawingml/2006/table">
            <a:tbl>
              <a:tblPr firstRow="1" bandRow="1">
                <a:tableStyleId>{5C22544A-7EE6-4342-B048-85BDC9FD1C3A}</a:tableStyleId>
              </a:tblPr>
              <a:tblGrid>
                <a:gridCol w="3397895">
                  <a:extLst>
                    <a:ext uri="{9D8B030D-6E8A-4147-A177-3AD203B41FA5}">
                      <a16:colId xmlns:a16="http://schemas.microsoft.com/office/drawing/2014/main" val="531914168"/>
                    </a:ext>
                  </a:extLst>
                </a:gridCol>
                <a:gridCol w="3397895">
                  <a:extLst>
                    <a:ext uri="{9D8B030D-6E8A-4147-A177-3AD203B41FA5}">
                      <a16:colId xmlns:a16="http://schemas.microsoft.com/office/drawing/2014/main" val="1346735304"/>
                    </a:ext>
                  </a:extLst>
                </a:gridCol>
                <a:gridCol w="3397895">
                  <a:extLst>
                    <a:ext uri="{9D8B030D-6E8A-4147-A177-3AD203B41FA5}">
                      <a16:colId xmlns:a16="http://schemas.microsoft.com/office/drawing/2014/main" val="1271916116"/>
                    </a:ext>
                  </a:extLst>
                </a:gridCol>
              </a:tblGrid>
              <a:tr h="1103260">
                <a:tc>
                  <a:txBody>
                    <a:bodyPr/>
                    <a:lstStyle/>
                    <a:p>
                      <a:pPr algn="ctr"/>
                      <a:r>
                        <a:rPr lang="en-TH" dirty="0">
                          <a:latin typeface="SF Pro Semibold" pitchFamily="2" charset="0"/>
                          <a:ea typeface="SF Pro Semibold" pitchFamily="2" charset="0"/>
                          <a:cs typeface="SF Pro Semibold" pitchFamily="2" charset="0"/>
                        </a:rPr>
                        <a:t>Topic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H" dirty="0">
                          <a:latin typeface="SF Pro Semibold" pitchFamily="2" charset="0"/>
                          <a:ea typeface="SF Pro Semibold" pitchFamily="2" charset="0"/>
                          <a:cs typeface="SF Pro Semibold" pitchFamily="2" charset="0"/>
                        </a:rPr>
                        <a:t>Sorn</a:t>
                      </a:r>
                    </a:p>
                  </a:txBody>
                  <a:tcPr anchor="ctr"/>
                </a:tc>
                <a:tc>
                  <a:txBody>
                    <a:bodyPr/>
                    <a:lstStyle/>
                    <a:p>
                      <a:pPr algn="ctr"/>
                      <a:r>
                        <a:rPr lang="en-TH" dirty="0">
                          <a:latin typeface="SF Pro Semibold" pitchFamily="2" charset="0"/>
                          <a:ea typeface="SF Pro Semibold" pitchFamily="2" charset="0"/>
                          <a:cs typeface="SF Pro Semibold" pitchFamily="2" charset="0"/>
                        </a:rPr>
                        <a:t>Mentors</a:t>
                      </a:r>
                      <a:br>
                        <a:rPr lang="en-TH" dirty="0">
                          <a:latin typeface="SF Pro Semibold" pitchFamily="2" charset="0"/>
                          <a:ea typeface="SF Pro Semibold" pitchFamily="2" charset="0"/>
                          <a:cs typeface="SF Pro Semibold" pitchFamily="2" charset="0"/>
                        </a:rPr>
                      </a:br>
                      <a:r>
                        <a:rPr lang="en-TH" dirty="0">
                          <a:latin typeface="SF Pro Semibold" pitchFamily="2" charset="0"/>
                          <a:ea typeface="SF Pro Semibold" pitchFamily="2" charset="0"/>
                          <a:cs typeface="SF Pro Semibold" pitchFamily="2" charset="0"/>
                        </a:rPr>
                        <a:t>(Taeckyung Lee, </a:t>
                      </a:r>
                    </a:p>
                    <a:p>
                      <a:pPr algn="ctr"/>
                      <a:r>
                        <a:rPr lang="en-TH" dirty="0">
                          <a:latin typeface="SF Pro Semibold" pitchFamily="2" charset="0"/>
                          <a:ea typeface="SF Pro Semibold" pitchFamily="2" charset="0"/>
                          <a:cs typeface="SF Pro Semibold" pitchFamily="2" charset="0"/>
                        </a:rPr>
                        <a:t>Sun-Ju Lee)</a:t>
                      </a:r>
                    </a:p>
                  </a:txBody>
                  <a:tcPr anchor="ctr"/>
                </a:tc>
                <a:extLst>
                  <a:ext uri="{0D108BD9-81ED-4DB2-BD59-A6C34878D82A}">
                    <a16:rowId xmlns:a16="http://schemas.microsoft.com/office/drawing/2014/main" val="2238226923"/>
                  </a:ext>
                </a:extLst>
              </a:tr>
              <a:tr h="1052453">
                <a:tc>
                  <a:txBody>
                    <a:bodyPr/>
                    <a:lstStyle/>
                    <a:p>
                      <a:r>
                        <a:rPr lang="en-TH" dirty="0">
                          <a:latin typeface="SF Pro Semibold" pitchFamily="2" charset="0"/>
                          <a:ea typeface="SF Pro Semibold" pitchFamily="2" charset="0"/>
                          <a:cs typeface="SF Pro Semibold" pitchFamily="2" charset="0"/>
                        </a:rPr>
                        <a:t>Idea development</a:t>
                      </a:r>
                    </a:p>
                  </a:txBody>
                  <a:tcPr anchor="ctr"/>
                </a:tc>
                <a:tc>
                  <a:txBody>
                    <a:bodyPr/>
                    <a:lstStyle/>
                    <a:p>
                      <a:pPr algn="ctr"/>
                      <a:r>
                        <a:rPr lang="en-TH" dirty="0">
                          <a:latin typeface="SF Pro Semibold" pitchFamily="2" charset="0"/>
                          <a:ea typeface="SF Pro Semibold" pitchFamily="2" charset="0"/>
                          <a:cs typeface="SF Pro Semibold" pitchFamily="2" charset="0"/>
                        </a:rPr>
                        <a:t>30-40%</a:t>
                      </a:r>
                    </a:p>
                  </a:txBody>
                  <a:tcPr anchor="ctr"/>
                </a:tc>
                <a:tc>
                  <a:txBody>
                    <a:bodyPr/>
                    <a:lstStyle/>
                    <a:p>
                      <a:pPr algn="ctr"/>
                      <a:r>
                        <a:rPr lang="en-TH" dirty="0">
                          <a:latin typeface="SF Pro Semibold" pitchFamily="2" charset="0"/>
                          <a:ea typeface="SF Pro Semibold" pitchFamily="2" charset="0"/>
                          <a:cs typeface="SF Pro Semibold" pitchFamily="2" charset="0"/>
                        </a:rPr>
                        <a:t>60-70%</a:t>
                      </a:r>
                    </a:p>
                  </a:txBody>
                  <a:tcPr anchor="ctr"/>
                </a:tc>
                <a:extLst>
                  <a:ext uri="{0D108BD9-81ED-4DB2-BD59-A6C34878D82A}">
                    <a16:rowId xmlns:a16="http://schemas.microsoft.com/office/drawing/2014/main" val="2052354195"/>
                  </a:ext>
                </a:extLst>
              </a:tr>
              <a:tr h="1052453">
                <a:tc>
                  <a:txBody>
                    <a:bodyPr/>
                    <a:lstStyle/>
                    <a:p>
                      <a:r>
                        <a:rPr lang="en-TH" dirty="0">
                          <a:latin typeface="SF Pro Semibold" pitchFamily="2" charset="0"/>
                          <a:ea typeface="SF Pro Semibold" pitchFamily="2" charset="0"/>
                          <a:cs typeface="SF Pro Semibold" pitchFamily="2" charset="0"/>
                        </a:rPr>
                        <a:t>Implementation and conducting experiments</a:t>
                      </a:r>
                    </a:p>
                  </a:txBody>
                  <a:tcPr anchor="ctr"/>
                </a:tc>
                <a:tc>
                  <a:txBody>
                    <a:bodyPr/>
                    <a:lstStyle/>
                    <a:p>
                      <a:pPr algn="ctr"/>
                      <a:r>
                        <a:rPr lang="en-TH" dirty="0">
                          <a:latin typeface="SF Pro Semibold" pitchFamily="2" charset="0"/>
                          <a:ea typeface="SF Pro Semibold" pitchFamily="2" charset="0"/>
                          <a:cs typeface="SF Pro Semibold" pitchFamily="2" charset="0"/>
                        </a:rPr>
                        <a:t>50-60%</a:t>
                      </a:r>
                    </a:p>
                  </a:txBody>
                  <a:tcPr anchor="ctr"/>
                </a:tc>
                <a:tc>
                  <a:txBody>
                    <a:bodyPr/>
                    <a:lstStyle/>
                    <a:p>
                      <a:pPr algn="ctr"/>
                      <a:r>
                        <a:rPr lang="en-TH" dirty="0">
                          <a:latin typeface="SF Pro Semibold" pitchFamily="2" charset="0"/>
                          <a:ea typeface="SF Pro Semibold" pitchFamily="2" charset="0"/>
                          <a:cs typeface="SF Pro Semibold" pitchFamily="2" charset="0"/>
                        </a:rPr>
                        <a:t>40-50%</a:t>
                      </a:r>
                    </a:p>
                  </a:txBody>
                  <a:tcPr anchor="ctr"/>
                </a:tc>
                <a:extLst>
                  <a:ext uri="{0D108BD9-81ED-4DB2-BD59-A6C34878D82A}">
                    <a16:rowId xmlns:a16="http://schemas.microsoft.com/office/drawing/2014/main" val="3318703075"/>
                  </a:ext>
                </a:extLst>
              </a:tr>
              <a:tr h="1052453">
                <a:tc>
                  <a:txBody>
                    <a:bodyPr/>
                    <a:lstStyle/>
                    <a:p>
                      <a:r>
                        <a:rPr lang="en-TH" dirty="0">
                          <a:latin typeface="SF Pro Semibold" pitchFamily="2" charset="0"/>
                          <a:ea typeface="SF Pro Semibold" pitchFamily="2" charset="0"/>
                          <a:cs typeface="SF Pro Semibold" pitchFamily="2" charset="0"/>
                        </a:rPr>
                        <a:t>Paper Writing</a:t>
                      </a:r>
                    </a:p>
                  </a:txBody>
                  <a:tcPr anchor="ctr"/>
                </a:tc>
                <a:tc>
                  <a:txBody>
                    <a:bodyPr/>
                    <a:lstStyle/>
                    <a:p>
                      <a:pPr algn="ctr"/>
                      <a:r>
                        <a:rPr lang="en-TH" dirty="0">
                          <a:latin typeface="SF Pro Semibold" pitchFamily="2" charset="0"/>
                          <a:ea typeface="SF Pro Semibold" pitchFamily="2" charset="0"/>
                          <a:cs typeface="SF Pro Semibold" pitchFamily="2" charset="0"/>
                        </a:rPr>
                        <a:t>5-10%</a:t>
                      </a:r>
                    </a:p>
                  </a:txBody>
                  <a:tcPr anchor="ctr"/>
                </a:tc>
                <a:tc>
                  <a:txBody>
                    <a:bodyPr/>
                    <a:lstStyle/>
                    <a:p>
                      <a:pPr algn="ctr"/>
                      <a:r>
                        <a:rPr lang="en-TH" dirty="0">
                          <a:latin typeface="SF Pro Semibold" pitchFamily="2" charset="0"/>
                          <a:ea typeface="SF Pro Semibold" pitchFamily="2" charset="0"/>
                          <a:cs typeface="SF Pro Semibold" pitchFamily="2" charset="0"/>
                        </a:rPr>
                        <a:t>90-95%</a:t>
                      </a:r>
                    </a:p>
                  </a:txBody>
                  <a:tcPr anchor="ctr"/>
                </a:tc>
                <a:extLst>
                  <a:ext uri="{0D108BD9-81ED-4DB2-BD59-A6C34878D82A}">
                    <a16:rowId xmlns:a16="http://schemas.microsoft.com/office/drawing/2014/main" val="2712829504"/>
                  </a:ext>
                </a:extLst>
              </a:tr>
            </a:tbl>
          </a:graphicData>
        </a:graphic>
      </p:graphicFrame>
      <p:sp>
        <p:nvSpPr>
          <p:cNvPr id="2" name="Subtitle 2">
            <a:extLst>
              <a:ext uri="{FF2B5EF4-FFF2-40B4-BE49-F238E27FC236}">
                <a16:creationId xmlns:a16="http://schemas.microsoft.com/office/drawing/2014/main" id="{9FB1CA5A-C3FE-1451-A326-AACE152DD8CA}"/>
              </a:ext>
            </a:extLst>
          </p:cNvPr>
          <p:cNvSpPr txBox="1">
            <a:spLocks/>
          </p:cNvSpPr>
          <p:nvPr/>
        </p:nvSpPr>
        <p:spPr>
          <a:xfrm>
            <a:off x="446548" y="344976"/>
            <a:ext cx="11993102" cy="131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Contributions</a:t>
            </a:r>
          </a:p>
          <a:p>
            <a:pPr marL="0" indent="0">
              <a:lnSpc>
                <a:spcPct val="95000"/>
              </a:lnSpc>
              <a:spcBef>
                <a:spcPts val="100"/>
              </a:spcBef>
              <a:buNone/>
            </a:pPr>
            <a:r>
              <a:rPr lang="en-US" sz="3500" dirty="0">
                <a:latin typeface="SF Pro Semibold" pitchFamily="2" charset="0"/>
                <a:ea typeface="SF Pro Semibold" pitchFamily="2" charset="0"/>
                <a:cs typeface="SF Pro Semibold" pitchFamily="2" charset="0"/>
              </a:rPr>
              <a:t>AETTA-based model recovery outperforms all baselines</a:t>
            </a:r>
          </a:p>
        </p:txBody>
      </p:sp>
    </p:spTree>
    <p:extLst>
      <p:ext uri="{BB962C8B-B14F-4D97-AF65-F5344CB8AC3E}">
        <p14:creationId xmlns:p14="http://schemas.microsoft.com/office/powerpoint/2010/main" val="3659147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4792432F-3189-1773-375C-F93CB3876A09}"/>
              </a:ext>
            </a:extLst>
          </p:cNvPr>
          <p:cNvSpPr/>
          <p:nvPr/>
        </p:nvSpPr>
        <p:spPr>
          <a:xfrm>
            <a:off x="7835637" y="2004288"/>
            <a:ext cx="2162287" cy="3471287"/>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pic>
        <p:nvPicPr>
          <p:cNvPr id="17" name="Picture 16">
            <a:extLst>
              <a:ext uri="{FF2B5EF4-FFF2-40B4-BE49-F238E27FC236}">
                <a16:creationId xmlns:a16="http://schemas.microsoft.com/office/drawing/2014/main" id="{73343A52-3E38-B969-6144-671382A61E9B}"/>
              </a:ext>
            </a:extLst>
          </p:cNvPr>
          <p:cNvPicPr>
            <a:picLocks noChangeAspect="1"/>
          </p:cNvPicPr>
          <p:nvPr/>
        </p:nvPicPr>
        <p:blipFill>
          <a:blip r:embed="rId3"/>
          <a:stretch>
            <a:fillRect/>
          </a:stretch>
        </p:blipFill>
        <p:spPr>
          <a:xfrm>
            <a:off x="7288696" y="5683159"/>
            <a:ext cx="3256170" cy="925073"/>
          </a:xfrm>
          <a:prstGeom prst="rect">
            <a:avLst/>
          </a:prstGeom>
        </p:spPr>
      </p:pic>
      <p:pic>
        <p:nvPicPr>
          <p:cNvPr id="3" name="Picture 2" descr="Ford reveals its new global pickup truck | CNN Business">
            <a:extLst>
              <a:ext uri="{FF2B5EF4-FFF2-40B4-BE49-F238E27FC236}">
                <a16:creationId xmlns:a16="http://schemas.microsoft.com/office/drawing/2014/main" id="{D4D858B3-C65C-9499-E433-2CEE22FE67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634" r="7149"/>
          <a:stretch/>
        </p:blipFill>
        <p:spPr bwMode="auto">
          <a:xfrm>
            <a:off x="2260939" y="2231607"/>
            <a:ext cx="1416100" cy="14169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cLaren Selling Heritage Cars (Temporarily) to Pay for Artura">
            <a:extLst>
              <a:ext uri="{FF2B5EF4-FFF2-40B4-BE49-F238E27FC236}">
                <a16:creationId xmlns:a16="http://schemas.microsoft.com/office/drawing/2014/main" id="{100EF8C5-AD01-06A3-C5D6-C5BF6C283F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747" t="8704" r="23202" b="2741"/>
          <a:stretch/>
        </p:blipFill>
        <p:spPr bwMode="auto">
          <a:xfrm>
            <a:off x="3769414" y="2246863"/>
            <a:ext cx="1401466" cy="14010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atchback - Wikipedia">
            <a:extLst>
              <a:ext uri="{FF2B5EF4-FFF2-40B4-BE49-F238E27FC236}">
                <a16:creationId xmlns:a16="http://schemas.microsoft.com/office/drawing/2014/main" id="{B5854C0F-2085-D77D-A73E-EDC077DC14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349" r="2055"/>
          <a:stretch/>
        </p:blipFill>
        <p:spPr bwMode="auto">
          <a:xfrm>
            <a:off x="5263256" y="2246863"/>
            <a:ext cx="1416099" cy="14010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hat are the Components of Highways? - The Constructor">
            <a:extLst>
              <a:ext uri="{FF2B5EF4-FFF2-40B4-BE49-F238E27FC236}">
                <a16:creationId xmlns:a16="http://schemas.microsoft.com/office/drawing/2014/main" id="{2792FA36-A5D4-CC93-26E2-5893639D3B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0940" y="3755747"/>
            <a:ext cx="1416100" cy="13864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40,000+ Free Road &amp; Street Images - Pixabay">
            <a:extLst>
              <a:ext uri="{FF2B5EF4-FFF2-40B4-BE49-F238E27FC236}">
                <a16:creationId xmlns:a16="http://schemas.microsoft.com/office/drawing/2014/main" id="{A7BC917A-119E-6CF5-87D8-169263535C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9416" y="3755746"/>
            <a:ext cx="1401466" cy="13864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70,000+ Best Road Photos · 100% Free Download · Pexels Stock Photos">
            <a:extLst>
              <a:ext uri="{FF2B5EF4-FFF2-40B4-BE49-F238E27FC236}">
                <a16:creationId xmlns:a16="http://schemas.microsoft.com/office/drawing/2014/main" id="{70BB0117-AD99-46AA-6FB9-46924DE17AA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5991" b="9642"/>
          <a:stretch/>
        </p:blipFill>
        <p:spPr bwMode="auto">
          <a:xfrm>
            <a:off x="5263257" y="3741230"/>
            <a:ext cx="1416098" cy="140101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6D24DD5E-BAC1-7A14-B20E-89329EFDFB0A}"/>
              </a:ext>
            </a:extLst>
          </p:cNvPr>
          <p:cNvSpPr/>
          <p:nvPr/>
        </p:nvSpPr>
        <p:spPr>
          <a:xfrm>
            <a:off x="7132474" y="3578414"/>
            <a:ext cx="552263" cy="354664"/>
          </a:xfrm>
          <a:prstGeom prst="rightArrow">
            <a:avLst/>
          </a:prstGeom>
          <a:solidFill>
            <a:srgbClr val="4472C4">
              <a:alpha val="28627"/>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sp>
        <p:nvSpPr>
          <p:cNvPr id="12" name="TextBox 11">
            <a:extLst>
              <a:ext uri="{FF2B5EF4-FFF2-40B4-BE49-F238E27FC236}">
                <a16:creationId xmlns:a16="http://schemas.microsoft.com/office/drawing/2014/main" id="{3C9839A3-A530-5CF8-1E97-6135BFB52483}"/>
              </a:ext>
            </a:extLst>
          </p:cNvPr>
          <p:cNvSpPr txBox="1"/>
          <p:nvPr/>
        </p:nvSpPr>
        <p:spPr>
          <a:xfrm>
            <a:off x="904258" y="2581589"/>
            <a:ext cx="1088316" cy="707886"/>
          </a:xfrm>
          <a:prstGeom prst="rect">
            <a:avLst/>
          </a:prstGeom>
          <a:noFill/>
        </p:spPr>
        <p:txBody>
          <a:bodyPr wrap="square" rtlCol="0">
            <a:spAutoFit/>
          </a:bodyPr>
          <a:lstStyle/>
          <a:p>
            <a:r>
              <a:rPr lang="en-TH" sz="2000" dirty="0">
                <a:latin typeface="SF Pro Semibold" pitchFamily="2" charset="0"/>
                <a:ea typeface="SF Pro Semibold" pitchFamily="2" charset="0"/>
                <a:cs typeface="SF Pro Semibold" pitchFamily="2" charset="0"/>
              </a:rPr>
              <a:t>Car Images</a:t>
            </a:r>
          </a:p>
        </p:txBody>
      </p:sp>
      <p:sp>
        <p:nvSpPr>
          <p:cNvPr id="13" name="TextBox 12">
            <a:extLst>
              <a:ext uri="{FF2B5EF4-FFF2-40B4-BE49-F238E27FC236}">
                <a16:creationId xmlns:a16="http://schemas.microsoft.com/office/drawing/2014/main" id="{E8873065-5D07-68CC-60D4-17DFFD35B06F}"/>
              </a:ext>
            </a:extLst>
          </p:cNvPr>
          <p:cNvSpPr txBox="1"/>
          <p:nvPr/>
        </p:nvSpPr>
        <p:spPr>
          <a:xfrm>
            <a:off x="904259" y="4095049"/>
            <a:ext cx="1179586" cy="707886"/>
          </a:xfrm>
          <a:prstGeom prst="rect">
            <a:avLst/>
          </a:prstGeom>
          <a:noFill/>
        </p:spPr>
        <p:txBody>
          <a:bodyPr wrap="square" rtlCol="0">
            <a:spAutoFit/>
          </a:bodyPr>
          <a:lstStyle/>
          <a:p>
            <a:r>
              <a:rPr lang="en-TH" sz="2000" dirty="0">
                <a:latin typeface="SF Pro Semibold" pitchFamily="2" charset="0"/>
                <a:ea typeface="SF Pro Semibold" pitchFamily="2" charset="0"/>
                <a:cs typeface="SF Pro Semibold" pitchFamily="2" charset="0"/>
              </a:rPr>
              <a:t>Road Images</a:t>
            </a:r>
          </a:p>
        </p:txBody>
      </p:sp>
      <p:sp>
        <p:nvSpPr>
          <p:cNvPr id="14" name="Rounded Rectangle 13">
            <a:extLst>
              <a:ext uri="{FF2B5EF4-FFF2-40B4-BE49-F238E27FC236}">
                <a16:creationId xmlns:a16="http://schemas.microsoft.com/office/drawing/2014/main" id="{33A5BB4B-7235-BE55-BC9A-C60FB1AC6479}"/>
              </a:ext>
            </a:extLst>
          </p:cNvPr>
          <p:cNvSpPr/>
          <p:nvPr/>
        </p:nvSpPr>
        <p:spPr>
          <a:xfrm>
            <a:off x="673041" y="1901794"/>
            <a:ext cx="6301929" cy="3573781"/>
          </a:xfrm>
          <a:prstGeom prst="roundRect">
            <a:avLst>
              <a:gd name="adj" fmla="val 6356"/>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F Pro Semibold" pitchFamily="2" charset="0"/>
              <a:ea typeface="SF Pro Semibold" pitchFamily="2" charset="0"/>
              <a:cs typeface="SF Pro Semibold" pitchFamily="2" charset="0"/>
            </a:endParaRPr>
          </a:p>
        </p:txBody>
      </p:sp>
      <p:pic>
        <p:nvPicPr>
          <p:cNvPr id="18" name="Picture 17">
            <a:extLst>
              <a:ext uri="{FF2B5EF4-FFF2-40B4-BE49-F238E27FC236}">
                <a16:creationId xmlns:a16="http://schemas.microsoft.com/office/drawing/2014/main" id="{E3613AB7-F0F3-E9FB-2CC7-EDD905A21C62}"/>
              </a:ext>
            </a:extLst>
          </p:cNvPr>
          <p:cNvPicPr>
            <a:picLocks noChangeAspect="1"/>
          </p:cNvPicPr>
          <p:nvPr/>
        </p:nvPicPr>
        <p:blipFill>
          <a:blip r:embed="rId10"/>
          <a:stretch>
            <a:fillRect/>
          </a:stretch>
        </p:blipFill>
        <p:spPr>
          <a:xfrm>
            <a:off x="10458450" y="4896402"/>
            <a:ext cx="1790700" cy="1790700"/>
          </a:xfrm>
          <a:prstGeom prst="rect">
            <a:avLst/>
          </a:prstGeom>
        </p:spPr>
      </p:pic>
      <p:sp>
        <p:nvSpPr>
          <p:cNvPr id="19" name="TextBox 18">
            <a:extLst>
              <a:ext uri="{FF2B5EF4-FFF2-40B4-BE49-F238E27FC236}">
                <a16:creationId xmlns:a16="http://schemas.microsoft.com/office/drawing/2014/main" id="{5C245D7A-825F-0240-2303-0E795F3E1DD3}"/>
              </a:ext>
            </a:extLst>
          </p:cNvPr>
          <p:cNvSpPr txBox="1"/>
          <p:nvPr/>
        </p:nvSpPr>
        <p:spPr>
          <a:xfrm>
            <a:off x="7416827" y="5822529"/>
            <a:ext cx="2811360" cy="646331"/>
          </a:xfrm>
          <a:prstGeom prst="rect">
            <a:avLst/>
          </a:prstGeom>
          <a:noFill/>
        </p:spPr>
        <p:txBody>
          <a:bodyPr wrap="square" rtlCol="0">
            <a:spAutoFit/>
          </a:bodyPr>
          <a:lstStyle/>
          <a:p>
            <a:r>
              <a:rPr lang="th-TH" dirty="0" err="1">
                <a:solidFill>
                  <a:schemeClr val="bg1"/>
                </a:solidFill>
                <a:latin typeface="SF Pro Semibold" pitchFamily="2" charset="0"/>
                <a:ea typeface="SF Pro Semibold" pitchFamily="2" charset="0"/>
                <a:cs typeface="SF Pro Semibold" pitchFamily="2" charset="0"/>
              </a:rPr>
              <a:t>Let</a:t>
            </a:r>
            <a:r>
              <a:rPr lang="en-US" dirty="0">
                <a:solidFill>
                  <a:schemeClr val="bg1"/>
                </a:solidFill>
                <a:latin typeface="SF Pro Semibold" pitchFamily="2" charset="0"/>
                <a:ea typeface="SF Pro Semibold" pitchFamily="2" charset="0"/>
                <a:cs typeface="SF Pro Semibold" pitchFamily="2" charset="0"/>
              </a:rPr>
              <a:t>’</a:t>
            </a:r>
            <a:r>
              <a:rPr lang="th-TH" dirty="0" err="1">
                <a:solidFill>
                  <a:schemeClr val="bg1"/>
                </a:solidFill>
                <a:latin typeface="SF Pro Semibold" pitchFamily="2" charset="0"/>
                <a:ea typeface="SF Pro Semibold" pitchFamily="2" charset="0"/>
                <a:cs typeface="SF Pro Semibold" pitchFamily="2" charset="0"/>
              </a:rPr>
              <a:t>s</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train</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our</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model</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with</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car</a:t>
            </a:r>
            <a:r>
              <a:rPr lang="th-TH" dirty="0">
                <a:solidFill>
                  <a:schemeClr val="bg1"/>
                </a:solidFill>
                <a:latin typeface="SF Pro Semibold" pitchFamily="2" charset="0"/>
                <a:ea typeface="SF Pro Semibold" pitchFamily="2" charset="0"/>
                <a:cs typeface="SF Pro Semibold" pitchFamily="2" charset="0"/>
              </a:rPr>
              <a:t> and </a:t>
            </a:r>
            <a:r>
              <a:rPr lang="th-TH" dirty="0" err="1">
                <a:solidFill>
                  <a:schemeClr val="bg1"/>
                </a:solidFill>
                <a:latin typeface="SF Pro Semibold" pitchFamily="2" charset="0"/>
                <a:ea typeface="SF Pro Semibold" pitchFamily="2" charset="0"/>
                <a:cs typeface="SF Pro Semibold" pitchFamily="2" charset="0"/>
              </a:rPr>
              <a:t>road</a:t>
            </a:r>
            <a:r>
              <a:rPr lang="th-TH" dirty="0">
                <a:solidFill>
                  <a:schemeClr val="bg1"/>
                </a:solidFill>
                <a:latin typeface="SF Pro Semibold" pitchFamily="2" charset="0"/>
                <a:ea typeface="SF Pro Semibold" pitchFamily="2" charset="0"/>
                <a:cs typeface="SF Pro Semibold" pitchFamily="2" charset="0"/>
              </a:rPr>
              <a:t> </a:t>
            </a:r>
            <a:r>
              <a:rPr lang="th-TH" dirty="0" err="1">
                <a:solidFill>
                  <a:schemeClr val="bg1"/>
                </a:solidFill>
                <a:latin typeface="SF Pro Semibold" pitchFamily="2" charset="0"/>
                <a:ea typeface="SF Pro Semibold" pitchFamily="2" charset="0"/>
                <a:cs typeface="SF Pro Semibold" pitchFamily="2" charset="0"/>
              </a:rPr>
              <a:t>images</a:t>
            </a:r>
            <a:endParaRPr lang="en-TH" dirty="0">
              <a:solidFill>
                <a:schemeClr val="bg1"/>
              </a:solidFill>
              <a:latin typeface="SF Pro Semibold" pitchFamily="2" charset="0"/>
              <a:ea typeface="SF Pro Semibold" pitchFamily="2" charset="0"/>
              <a:cs typeface="SF Pro Semibold" pitchFamily="2" charset="0"/>
            </a:endParaRPr>
          </a:p>
        </p:txBody>
      </p:sp>
      <p:sp>
        <p:nvSpPr>
          <p:cNvPr id="20" name="Rounded Rectangle 19">
            <a:extLst>
              <a:ext uri="{FF2B5EF4-FFF2-40B4-BE49-F238E27FC236}">
                <a16:creationId xmlns:a16="http://schemas.microsoft.com/office/drawing/2014/main" id="{AC0CBCE9-C758-A987-5313-0EB9AF49F71E}"/>
              </a:ext>
            </a:extLst>
          </p:cNvPr>
          <p:cNvSpPr/>
          <p:nvPr/>
        </p:nvSpPr>
        <p:spPr>
          <a:xfrm>
            <a:off x="2928655" y="5582772"/>
            <a:ext cx="1790700" cy="497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latin typeface="SF Pro Semibold" pitchFamily="2" charset="0"/>
                <a:ea typeface="SF Pro Semibold" pitchFamily="2" charset="0"/>
                <a:cs typeface="SF Pro Semibold" pitchFamily="2" charset="0"/>
              </a:rPr>
              <a:t>Training data</a:t>
            </a:r>
          </a:p>
        </p:txBody>
      </p:sp>
      <p:sp>
        <p:nvSpPr>
          <p:cNvPr id="10" name="Subtitle 2">
            <a:extLst>
              <a:ext uri="{FF2B5EF4-FFF2-40B4-BE49-F238E27FC236}">
                <a16:creationId xmlns:a16="http://schemas.microsoft.com/office/drawing/2014/main" id="{F2DD19BD-F098-9FAD-EC08-D7AC7C9E5531}"/>
              </a:ext>
            </a:extLst>
          </p:cNvPr>
          <p:cNvSpPr txBox="1">
            <a:spLocks/>
          </p:cNvSpPr>
          <p:nvPr/>
        </p:nvSpPr>
        <p:spPr>
          <a:xfrm>
            <a:off x="446548" y="344976"/>
            <a:ext cx="10665333"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Introduction : Autonomous Driving Car</a:t>
            </a:r>
          </a:p>
          <a:p>
            <a:pPr marL="0" indent="0">
              <a:lnSpc>
                <a:spcPct val="95000"/>
              </a:lnSpc>
              <a:spcBef>
                <a:spcPts val="100"/>
              </a:spcBef>
              <a:buNone/>
            </a:pPr>
            <a:r>
              <a:rPr lang="en-US" sz="4000" dirty="0">
                <a:latin typeface="SF Pro Semibold" pitchFamily="2" charset="0"/>
                <a:ea typeface="SF Pro Semibold" pitchFamily="2" charset="0"/>
                <a:cs typeface="SF Pro Semibold" pitchFamily="2" charset="0"/>
              </a:rPr>
              <a:t>Model classifying car and road</a:t>
            </a:r>
          </a:p>
        </p:txBody>
      </p:sp>
    </p:spTree>
    <p:extLst>
      <p:ext uri="{BB962C8B-B14F-4D97-AF65-F5344CB8AC3E}">
        <p14:creationId xmlns:p14="http://schemas.microsoft.com/office/powerpoint/2010/main" val="42668550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3"/>
          <a:stretch>
            <a:fillRect/>
          </a:stretch>
        </p:blipFill>
        <p:spPr>
          <a:xfrm>
            <a:off x="1125454" y="2133600"/>
            <a:ext cx="6975594" cy="3658152"/>
          </a:xfrm>
          <a:prstGeom prst="rect">
            <a:avLst/>
          </a:prstGeom>
        </p:spPr>
      </p:pic>
      <p:sp>
        <p:nvSpPr>
          <p:cNvPr id="5" name="Rounded Rectangular Callout 4">
            <a:extLst>
              <a:ext uri="{FF2B5EF4-FFF2-40B4-BE49-F238E27FC236}">
                <a16:creationId xmlns:a16="http://schemas.microsoft.com/office/drawing/2014/main" id="{1C55BA09-9282-86D8-EC16-5B8A50AF7033}"/>
              </a:ext>
            </a:extLst>
          </p:cNvPr>
          <p:cNvSpPr/>
          <p:nvPr/>
        </p:nvSpPr>
        <p:spPr>
          <a:xfrm>
            <a:off x="7859001" y="2133600"/>
            <a:ext cx="2028854" cy="2357718"/>
          </a:xfrm>
          <a:prstGeom prst="wedgeRoundRectCallout">
            <a:avLst>
              <a:gd name="adj1" fmla="val -65429"/>
              <a:gd name="adj2" fmla="val -2066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dirty="0">
              <a:latin typeface="SF Pro Semibold" pitchFamily="2" charset="0"/>
              <a:ea typeface="SF Pro Semibold" pitchFamily="2" charset="0"/>
              <a:cs typeface="SF Pro Semibold" pitchFamily="2" charset="0"/>
            </a:endParaRPr>
          </a:p>
          <a:p>
            <a:pPr algn="ctr"/>
            <a:endParaRPr lang="en-TH" dirty="0">
              <a:latin typeface="SF Pro Semibold" pitchFamily="2" charset="0"/>
              <a:ea typeface="SF Pro Semibold" pitchFamily="2" charset="0"/>
              <a:cs typeface="SF Pro Semibold" pitchFamily="2" charset="0"/>
            </a:endParaRPr>
          </a:p>
        </p:txBody>
      </p:sp>
      <p:sp>
        <p:nvSpPr>
          <p:cNvPr id="7" name="Rounded Rectangle 6">
            <a:extLst>
              <a:ext uri="{FF2B5EF4-FFF2-40B4-BE49-F238E27FC236}">
                <a16:creationId xmlns:a16="http://schemas.microsoft.com/office/drawing/2014/main" id="{814F6ADC-47A8-9705-2144-090EE9477526}"/>
              </a:ext>
            </a:extLst>
          </p:cNvPr>
          <p:cNvSpPr/>
          <p:nvPr/>
        </p:nvSpPr>
        <p:spPr>
          <a:xfrm>
            <a:off x="8333913" y="3435119"/>
            <a:ext cx="998581" cy="545739"/>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6" name="TextBox 5">
            <a:extLst>
              <a:ext uri="{FF2B5EF4-FFF2-40B4-BE49-F238E27FC236}">
                <a16:creationId xmlns:a16="http://schemas.microsoft.com/office/drawing/2014/main" id="{106ADA85-FD29-EDA7-8AF4-C217F05E34DB}"/>
              </a:ext>
            </a:extLst>
          </p:cNvPr>
          <p:cNvSpPr txBox="1"/>
          <p:nvPr/>
        </p:nvSpPr>
        <p:spPr>
          <a:xfrm>
            <a:off x="7946804" y="2496730"/>
            <a:ext cx="1772800" cy="830997"/>
          </a:xfrm>
          <a:prstGeom prst="rect">
            <a:avLst/>
          </a:prstGeom>
          <a:noFill/>
        </p:spPr>
        <p:txBody>
          <a:bodyPr wrap="square">
            <a:spAutoFit/>
          </a:bodyPr>
          <a:lstStyle/>
          <a:p>
            <a:pPr algn="ctr"/>
            <a:r>
              <a:rPr lang="en-TH" sz="2400" dirty="0">
                <a:solidFill>
                  <a:schemeClr val="bg1"/>
                </a:solidFill>
                <a:latin typeface="SF Pro Semibold" pitchFamily="2" charset="0"/>
                <a:ea typeface="SF Pro Semibold" pitchFamily="2" charset="0"/>
                <a:cs typeface="SF Pro Semibold" pitchFamily="2" charset="0"/>
              </a:rPr>
              <a:t>Telsa with Auto-Pilot</a:t>
            </a:r>
          </a:p>
        </p:txBody>
      </p:sp>
      <p:sp>
        <p:nvSpPr>
          <p:cNvPr id="2" name="Subtitle 2">
            <a:extLst>
              <a:ext uri="{FF2B5EF4-FFF2-40B4-BE49-F238E27FC236}">
                <a16:creationId xmlns:a16="http://schemas.microsoft.com/office/drawing/2014/main" id="{429737A1-39DE-926E-630F-9278BD551AC7}"/>
              </a:ext>
            </a:extLst>
          </p:cNvPr>
          <p:cNvSpPr txBox="1">
            <a:spLocks/>
          </p:cNvSpPr>
          <p:nvPr/>
        </p:nvSpPr>
        <p:spPr>
          <a:xfrm>
            <a:off x="446548" y="344976"/>
            <a:ext cx="10665333"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Introduction : Autonomous Driving Car</a:t>
            </a:r>
          </a:p>
          <a:p>
            <a:pPr marL="0" indent="0">
              <a:lnSpc>
                <a:spcPct val="95000"/>
              </a:lnSpc>
              <a:spcBef>
                <a:spcPts val="100"/>
              </a:spcBef>
              <a:buNone/>
            </a:pPr>
            <a:r>
              <a:rPr lang="en-US" sz="4000" dirty="0">
                <a:latin typeface="SF Pro Semibold" pitchFamily="2" charset="0"/>
                <a:ea typeface="SF Pro Semibold" pitchFamily="2" charset="0"/>
                <a:cs typeface="SF Pro Semibold" pitchFamily="2" charset="0"/>
              </a:rPr>
              <a:t>Model classifying car and road</a:t>
            </a:r>
          </a:p>
        </p:txBody>
      </p:sp>
    </p:spTree>
    <p:extLst>
      <p:ext uri="{BB962C8B-B14F-4D97-AF65-F5344CB8AC3E}">
        <p14:creationId xmlns:p14="http://schemas.microsoft.com/office/powerpoint/2010/main" val="38112767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D19039-BF15-36FD-DE2D-87B22C338A59}"/>
              </a:ext>
            </a:extLst>
          </p:cNvPr>
          <p:cNvPicPr>
            <a:picLocks noChangeAspect="1"/>
          </p:cNvPicPr>
          <p:nvPr/>
        </p:nvPicPr>
        <p:blipFill rotWithShape="1">
          <a:blip r:embed="rId3"/>
          <a:srcRect l="2545" t="4598" r="5501" b="11587"/>
          <a:stretch/>
        </p:blipFill>
        <p:spPr>
          <a:xfrm>
            <a:off x="940923" y="1687288"/>
            <a:ext cx="10219175" cy="2656775"/>
          </a:xfrm>
          <a:prstGeom prst="rect">
            <a:avLst/>
          </a:prstGeom>
        </p:spPr>
      </p:pic>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4"/>
          <a:stretch>
            <a:fillRect/>
          </a:stretch>
        </p:blipFill>
        <p:spPr>
          <a:xfrm>
            <a:off x="838200" y="2558880"/>
            <a:ext cx="2491812" cy="1306760"/>
          </a:xfrm>
          <a:prstGeom prst="rect">
            <a:avLst/>
          </a:prstGeom>
        </p:spPr>
      </p:pic>
      <p:pic>
        <p:nvPicPr>
          <p:cNvPr id="3"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EB3B7D43-D9AB-A49B-F5CD-2C6000B9D29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5" y="432167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2" descr="20,000+ Free Vehicle &amp; Car Images - Pixabay">
            <a:extLst>
              <a:ext uri="{FF2B5EF4-FFF2-40B4-BE49-F238E27FC236}">
                <a16:creationId xmlns:a16="http://schemas.microsoft.com/office/drawing/2014/main" id="{6ADA1ABA-3EE3-7CFC-B4AF-C4BB2F44EC0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4823" y="4321673"/>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E13144-887C-6B69-DCED-E422D6ACF739}"/>
              </a:ext>
            </a:extLst>
          </p:cNvPr>
          <p:cNvSpPr txBox="1"/>
          <p:nvPr/>
        </p:nvSpPr>
        <p:spPr>
          <a:xfrm>
            <a:off x="1478114" y="6232799"/>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90%</a:t>
            </a:r>
            <a:endParaRPr lang="en-TH" sz="2000" dirty="0">
              <a:latin typeface="SF Pro Semibold" pitchFamily="2" charset="0"/>
              <a:ea typeface="SF Pro Semibold" pitchFamily="2" charset="0"/>
              <a:cs typeface="SF Pro Semibold" pitchFamily="2" charset="0"/>
            </a:endParaRPr>
          </a:p>
        </p:txBody>
      </p:sp>
      <p:sp>
        <p:nvSpPr>
          <p:cNvPr id="5" name="Rounded Rectangle 4">
            <a:extLst>
              <a:ext uri="{FF2B5EF4-FFF2-40B4-BE49-F238E27FC236}">
                <a16:creationId xmlns:a16="http://schemas.microsoft.com/office/drawing/2014/main" id="{A7B9818A-DDE6-3B1B-1C25-92C53EAA3FE5}"/>
              </a:ext>
            </a:extLst>
          </p:cNvPr>
          <p:cNvSpPr/>
          <p:nvPr/>
        </p:nvSpPr>
        <p:spPr>
          <a:xfrm>
            <a:off x="1585593" y="1898235"/>
            <a:ext cx="998581" cy="545739"/>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6" name="Subtitle 2">
            <a:extLst>
              <a:ext uri="{FF2B5EF4-FFF2-40B4-BE49-F238E27FC236}">
                <a16:creationId xmlns:a16="http://schemas.microsoft.com/office/drawing/2014/main" id="{4CA577BD-35AD-36C2-309D-9771D8319D36}"/>
              </a:ext>
            </a:extLst>
          </p:cNvPr>
          <p:cNvSpPr txBox="1">
            <a:spLocks/>
          </p:cNvSpPr>
          <p:nvPr/>
        </p:nvSpPr>
        <p:spPr>
          <a:xfrm>
            <a:off x="446548" y="344976"/>
            <a:ext cx="10665333"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Introduction : Distribution Shift</a:t>
            </a:r>
          </a:p>
          <a:p>
            <a:pPr marL="0" indent="0">
              <a:lnSpc>
                <a:spcPct val="95000"/>
              </a:lnSpc>
              <a:spcBef>
                <a:spcPts val="100"/>
              </a:spcBef>
              <a:buNone/>
            </a:pPr>
            <a:r>
              <a:rPr lang="en-US" sz="4000" dirty="0">
                <a:latin typeface="SF Pro Semibold" pitchFamily="2" charset="0"/>
                <a:ea typeface="SF Pro Semibold" pitchFamily="2" charset="0"/>
                <a:cs typeface="SF Pro Semibold" pitchFamily="2" charset="0"/>
              </a:rPr>
              <a:t>Model performs well under normal condition</a:t>
            </a:r>
          </a:p>
        </p:txBody>
      </p:sp>
    </p:spTree>
    <p:extLst>
      <p:ext uri="{BB962C8B-B14F-4D97-AF65-F5344CB8AC3E}">
        <p14:creationId xmlns:p14="http://schemas.microsoft.com/office/powerpoint/2010/main" val="1540191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6E4CA-83F3-B8CB-EE94-FC6220DBDD23}"/>
              </a:ext>
            </a:extLst>
          </p:cNvPr>
          <p:cNvPicPr>
            <a:picLocks noChangeAspect="1"/>
          </p:cNvPicPr>
          <p:nvPr/>
        </p:nvPicPr>
        <p:blipFill rotWithShape="1">
          <a:blip r:embed="rId3"/>
          <a:srcRect l="2545" t="4598" r="5501" b="11587"/>
          <a:stretch/>
        </p:blipFill>
        <p:spPr>
          <a:xfrm>
            <a:off x="940923" y="1687288"/>
            <a:ext cx="10219175" cy="2656775"/>
          </a:xfrm>
          <a:prstGeom prst="rect">
            <a:avLst/>
          </a:prstGeom>
        </p:spPr>
      </p:pic>
      <p:sp>
        <p:nvSpPr>
          <p:cNvPr id="18" name="TextBox 17">
            <a:extLst>
              <a:ext uri="{FF2B5EF4-FFF2-40B4-BE49-F238E27FC236}">
                <a16:creationId xmlns:a16="http://schemas.microsoft.com/office/drawing/2014/main" id="{409764B6-68F7-CB00-6896-1DE990F4AD36}"/>
              </a:ext>
            </a:extLst>
          </p:cNvPr>
          <p:cNvSpPr txBox="1"/>
          <p:nvPr/>
        </p:nvSpPr>
        <p:spPr>
          <a:xfrm>
            <a:off x="8101048" y="5791752"/>
            <a:ext cx="2779103" cy="707886"/>
          </a:xfrm>
          <a:prstGeom prst="rect">
            <a:avLst/>
          </a:prstGeom>
          <a:noFill/>
        </p:spPr>
        <p:txBody>
          <a:bodyPr wrap="square" rtlCol="0">
            <a:spAutoFit/>
          </a:bodyPr>
          <a:lstStyle/>
          <a:p>
            <a:r>
              <a:rPr lang="en-TH" sz="2000" dirty="0">
                <a:solidFill>
                  <a:schemeClr val="bg1"/>
                </a:solidFill>
                <a:latin typeface="SF Pro Semibold" pitchFamily="2" charset="0"/>
                <a:ea typeface="SF Pro Semibold" pitchFamily="2" charset="0"/>
                <a:cs typeface="SF Pro Semibold" pitchFamily="2" charset="0"/>
              </a:rPr>
              <a:t>Now, the model is trained</a:t>
            </a:r>
          </a:p>
        </p:txBody>
      </p:sp>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4"/>
          <a:stretch>
            <a:fillRect/>
          </a:stretch>
        </p:blipFill>
        <p:spPr>
          <a:xfrm>
            <a:off x="5256936" y="2696888"/>
            <a:ext cx="2491812" cy="1306760"/>
          </a:xfrm>
          <a:prstGeom prst="rect">
            <a:avLst/>
          </a:prstGeom>
        </p:spPr>
      </p:pic>
      <p:sp>
        <p:nvSpPr>
          <p:cNvPr id="11" name="TextBox 10">
            <a:extLst>
              <a:ext uri="{FF2B5EF4-FFF2-40B4-BE49-F238E27FC236}">
                <a16:creationId xmlns:a16="http://schemas.microsoft.com/office/drawing/2014/main" id="{52C7F936-7D04-9D2D-B2BF-3E8A10204B56}"/>
              </a:ext>
            </a:extLst>
          </p:cNvPr>
          <p:cNvSpPr txBox="1"/>
          <p:nvPr/>
        </p:nvSpPr>
        <p:spPr>
          <a:xfrm>
            <a:off x="4234739" y="6249917"/>
            <a:ext cx="2360197"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a:t>
            </a:r>
            <a:r>
              <a:rPr lang="en-US" sz="2000" b="1" dirty="0">
                <a:solidFill>
                  <a:srgbClr val="FF0000"/>
                </a:solidFill>
                <a:latin typeface="SF Pro Heavy" pitchFamily="2" charset="0"/>
                <a:ea typeface="SF Pro Heavy" pitchFamily="2" charset="0"/>
                <a:cs typeface="SF Pro Heavy" pitchFamily="2" charset="0"/>
              </a:rPr>
              <a:t>40%</a:t>
            </a:r>
            <a:endParaRPr lang="en-TH" sz="2000" b="1" dirty="0">
              <a:solidFill>
                <a:srgbClr val="FF0000"/>
              </a:solidFill>
              <a:latin typeface="SF Pro Heavy" pitchFamily="2" charset="0"/>
              <a:ea typeface="SF Pro Heavy" pitchFamily="2" charset="0"/>
              <a:cs typeface="SF Pro Heavy" pitchFamily="2" charset="0"/>
            </a:endParaRPr>
          </a:p>
        </p:txBody>
      </p:sp>
      <p:pic>
        <p:nvPicPr>
          <p:cNvPr id="15"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8434D61E-6475-B962-66A2-029D49E5163E}"/>
              </a:ext>
            </a:extLst>
          </p:cNvPr>
          <p:cNvPicPr>
            <a:picLocks noChangeArrowheads="1"/>
          </p:cNvPicPr>
          <p:nvPr/>
        </p:nvPicPr>
        <p:blipFill>
          <a:blip r:embed="rId5">
            <a:extLst>
              <a:ext uri="{BEBA8EAE-BF5A-486C-A8C5-ECC9F3942E4B}">
                <a14:imgProps xmlns:a14="http://schemas.microsoft.com/office/drawing/2010/main">
                  <a14:imgLayer r:embed="rId6">
                    <a14:imgEffect>
                      <a14:brightnessContrast bright="-60000"/>
                    </a14:imgEffect>
                  </a14:imgLayer>
                </a14:imgProps>
              </a:ext>
              <a:ext uri="{28A0092B-C50C-407E-A947-70E740481C1C}">
                <a14:useLocalDpi xmlns:a14="http://schemas.microsoft.com/office/drawing/2010/main" val="0"/>
              </a:ext>
            </a:extLst>
          </a:blip>
          <a:srcRect/>
          <a:stretch>
            <a:fillRect/>
          </a:stretch>
        </p:blipFill>
        <p:spPr bwMode="auto">
          <a:xfrm>
            <a:off x="3544345" y="432681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descr="20,000+ Free Vehicle &amp; Car Images - Pixabay">
            <a:extLst>
              <a:ext uri="{FF2B5EF4-FFF2-40B4-BE49-F238E27FC236}">
                <a16:creationId xmlns:a16="http://schemas.microsoft.com/office/drawing/2014/main" id="{7F5836A6-F178-00D9-2134-7A15259980CE}"/>
              </a:ext>
            </a:extLst>
          </p:cNvPr>
          <p:cNvPicPr>
            <a:picLocks noChangeArrowheads="1"/>
          </p:cNvPicPr>
          <p:nvPr/>
        </p:nvPicPr>
        <p:blipFill>
          <a:blip r:embed="rId7">
            <a:extLst>
              <a:ext uri="{BEBA8EAE-BF5A-486C-A8C5-ECC9F3942E4B}">
                <a14:imgProps xmlns:a14="http://schemas.microsoft.com/office/drawing/2010/main">
                  <a14:imgLayer r:embed="rId8">
                    <a14:imgEffect>
                      <a14:brightnessContrast bright="-60000"/>
                    </a14:imgEffect>
                  </a14:imgLayer>
                </a14:imgProps>
              </a:ext>
              <a:ext uri="{28A0092B-C50C-407E-A947-70E740481C1C}">
                <a14:useLocalDpi xmlns:a14="http://schemas.microsoft.com/office/drawing/2010/main" val="0"/>
              </a:ext>
            </a:extLst>
          </a:blip>
          <a:srcRect/>
          <a:stretch>
            <a:fillRect/>
          </a:stretch>
        </p:blipFill>
        <p:spPr bwMode="auto">
          <a:xfrm>
            <a:off x="5557062" y="4326810"/>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03176995-AD7A-AACA-131C-DC97487FC095}"/>
              </a:ext>
            </a:extLst>
          </p:cNvPr>
          <p:cNvSpPr/>
          <p:nvPr/>
        </p:nvSpPr>
        <p:spPr>
          <a:xfrm>
            <a:off x="5992484" y="2046553"/>
            <a:ext cx="998581" cy="545739"/>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pic>
        <p:nvPicPr>
          <p:cNvPr id="7" name="Picture 6">
            <a:extLst>
              <a:ext uri="{FF2B5EF4-FFF2-40B4-BE49-F238E27FC236}">
                <a16:creationId xmlns:a16="http://schemas.microsoft.com/office/drawing/2014/main" id="{A6F82099-C3FB-5914-B6F0-5ED215926B67}"/>
              </a:ext>
            </a:extLst>
          </p:cNvPr>
          <p:cNvPicPr>
            <a:picLocks noChangeAspect="1"/>
          </p:cNvPicPr>
          <p:nvPr/>
        </p:nvPicPr>
        <p:blipFill>
          <a:blip r:embed="rId9"/>
          <a:stretch>
            <a:fillRect/>
          </a:stretch>
        </p:blipFill>
        <p:spPr>
          <a:xfrm>
            <a:off x="7836092" y="4369264"/>
            <a:ext cx="1422488" cy="1422488"/>
          </a:xfrm>
          <a:prstGeom prst="rect">
            <a:avLst/>
          </a:prstGeom>
        </p:spPr>
      </p:pic>
      <p:sp>
        <p:nvSpPr>
          <p:cNvPr id="6" name="Subtitle 2">
            <a:extLst>
              <a:ext uri="{FF2B5EF4-FFF2-40B4-BE49-F238E27FC236}">
                <a16:creationId xmlns:a16="http://schemas.microsoft.com/office/drawing/2014/main" id="{985F8F01-434B-E0C7-127C-61BB2403E139}"/>
              </a:ext>
            </a:extLst>
          </p:cNvPr>
          <p:cNvSpPr txBox="1">
            <a:spLocks/>
          </p:cNvSpPr>
          <p:nvPr/>
        </p:nvSpPr>
        <p:spPr>
          <a:xfrm>
            <a:off x="446548" y="344976"/>
            <a:ext cx="10665333"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Introduction : Distribution Shift</a:t>
            </a:r>
          </a:p>
          <a:p>
            <a:pPr marL="0" indent="0">
              <a:lnSpc>
                <a:spcPct val="95000"/>
              </a:lnSpc>
              <a:spcBef>
                <a:spcPts val="100"/>
              </a:spcBef>
              <a:buNone/>
            </a:pPr>
            <a:r>
              <a:rPr lang="en-US" sz="4000" dirty="0">
                <a:latin typeface="SF Pro Semibold" pitchFamily="2" charset="0"/>
                <a:ea typeface="SF Pro Semibold" pitchFamily="2" charset="0"/>
                <a:cs typeface="SF Pro Semibold" pitchFamily="2" charset="0"/>
              </a:rPr>
              <a:t>Model </a:t>
            </a:r>
            <a:r>
              <a:rPr lang="en-US" sz="4000" dirty="0">
                <a:solidFill>
                  <a:srgbClr val="FF0000"/>
                </a:solidFill>
                <a:latin typeface="SF Pro Semibold" pitchFamily="2" charset="0"/>
                <a:ea typeface="SF Pro Semibold" pitchFamily="2" charset="0"/>
                <a:cs typeface="SF Pro Semibold" pitchFamily="2" charset="0"/>
              </a:rPr>
              <a:t>fails</a:t>
            </a:r>
            <a:r>
              <a:rPr lang="en-US" sz="4000" dirty="0">
                <a:latin typeface="SF Pro Semibold" pitchFamily="2" charset="0"/>
                <a:ea typeface="SF Pro Semibold" pitchFamily="2" charset="0"/>
                <a:cs typeface="SF Pro Semibold" pitchFamily="2" charset="0"/>
              </a:rPr>
              <a:t> under unexpected environments</a:t>
            </a:r>
          </a:p>
        </p:txBody>
      </p:sp>
    </p:spTree>
    <p:extLst>
      <p:ext uri="{BB962C8B-B14F-4D97-AF65-F5344CB8AC3E}">
        <p14:creationId xmlns:p14="http://schemas.microsoft.com/office/powerpoint/2010/main" val="8738539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0AF2F7-D090-2CB9-B07D-A141C020F4CA}"/>
              </a:ext>
            </a:extLst>
          </p:cNvPr>
          <p:cNvPicPr>
            <a:picLocks noChangeAspect="1"/>
          </p:cNvPicPr>
          <p:nvPr/>
        </p:nvPicPr>
        <p:blipFill rotWithShape="1">
          <a:blip r:embed="rId3"/>
          <a:srcRect l="2545" t="4598" r="5501" b="11587"/>
          <a:stretch/>
        </p:blipFill>
        <p:spPr>
          <a:xfrm>
            <a:off x="940923" y="1687288"/>
            <a:ext cx="10219175" cy="2656775"/>
          </a:xfrm>
          <a:prstGeom prst="rect">
            <a:avLst/>
          </a:prstGeom>
        </p:spPr>
      </p:pic>
      <p:sp>
        <p:nvSpPr>
          <p:cNvPr id="18" name="TextBox 17">
            <a:extLst>
              <a:ext uri="{FF2B5EF4-FFF2-40B4-BE49-F238E27FC236}">
                <a16:creationId xmlns:a16="http://schemas.microsoft.com/office/drawing/2014/main" id="{409764B6-68F7-CB00-6896-1DE990F4AD36}"/>
              </a:ext>
            </a:extLst>
          </p:cNvPr>
          <p:cNvSpPr txBox="1"/>
          <p:nvPr/>
        </p:nvSpPr>
        <p:spPr>
          <a:xfrm>
            <a:off x="8101048" y="5791752"/>
            <a:ext cx="2779103" cy="707886"/>
          </a:xfrm>
          <a:prstGeom prst="rect">
            <a:avLst/>
          </a:prstGeom>
          <a:noFill/>
        </p:spPr>
        <p:txBody>
          <a:bodyPr wrap="square" rtlCol="0">
            <a:spAutoFit/>
          </a:bodyPr>
          <a:lstStyle/>
          <a:p>
            <a:r>
              <a:rPr lang="en-TH" sz="2000" dirty="0">
                <a:solidFill>
                  <a:schemeClr val="bg1"/>
                </a:solidFill>
                <a:latin typeface="SF Pro Semibold" pitchFamily="2" charset="0"/>
                <a:ea typeface="SF Pro Semibold" pitchFamily="2" charset="0"/>
                <a:cs typeface="SF Pro Semibold" pitchFamily="2" charset="0"/>
              </a:rPr>
              <a:t>Now, the model is trained</a:t>
            </a:r>
          </a:p>
        </p:txBody>
      </p:sp>
      <p:pic>
        <p:nvPicPr>
          <p:cNvPr id="4" name="Picture 3">
            <a:extLst>
              <a:ext uri="{FF2B5EF4-FFF2-40B4-BE49-F238E27FC236}">
                <a16:creationId xmlns:a16="http://schemas.microsoft.com/office/drawing/2014/main" id="{CE8F04FC-8A8E-A047-6792-23FE13425F40}"/>
              </a:ext>
            </a:extLst>
          </p:cNvPr>
          <p:cNvPicPr>
            <a:picLocks noChangeAspect="1"/>
          </p:cNvPicPr>
          <p:nvPr/>
        </p:nvPicPr>
        <p:blipFill>
          <a:blip r:embed="rId4"/>
          <a:stretch>
            <a:fillRect/>
          </a:stretch>
        </p:blipFill>
        <p:spPr>
          <a:xfrm>
            <a:off x="838200" y="2558880"/>
            <a:ext cx="2491812" cy="1306760"/>
          </a:xfrm>
          <a:prstGeom prst="rect">
            <a:avLst/>
          </a:prstGeom>
        </p:spPr>
      </p:pic>
      <p:sp>
        <p:nvSpPr>
          <p:cNvPr id="5" name="Rounded Rectangle 4">
            <a:extLst>
              <a:ext uri="{FF2B5EF4-FFF2-40B4-BE49-F238E27FC236}">
                <a16:creationId xmlns:a16="http://schemas.microsoft.com/office/drawing/2014/main" id="{A7B9818A-DDE6-3B1B-1C25-92C53EAA3FE5}"/>
              </a:ext>
            </a:extLst>
          </p:cNvPr>
          <p:cNvSpPr/>
          <p:nvPr/>
        </p:nvSpPr>
        <p:spPr>
          <a:xfrm>
            <a:off x="1585593" y="1898235"/>
            <a:ext cx="998581" cy="545739"/>
          </a:xfrm>
          <a:prstGeom prst="roundRect">
            <a:avLst/>
          </a:prstGeom>
          <a:solidFill>
            <a:srgbClr val="00FF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2" name="Rounded Rectangle 1">
            <a:extLst>
              <a:ext uri="{FF2B5EF4-FFF2-40B4-BE49-F238E27FC236}">
                <a16:creationId xmlns:a16="http://schemas.microsoft.com/office/drawing/2014/main" id="{B68222AD-0952-5C0A-B3FC-3408EF90F76C}"/>
              </a:ext>
            </a:extLst>
          </p:cNvPr>
          <p:cNvSpPr/>
          <p:nvPr/>
        </p:nvSpPr>
        <p:spPr>
          <a:xfrm>
            <a:off x="2648655" y="1918284"/>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pic>
        <p:nvPicPr>
          <p:cNvPr id="10"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D5BB4996-CCD4-40F8-33B5-12931D71D59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5" y="432167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20,000+ Free Vehicle &amp; Car Images - Pixabay">
            <a:extLst>
              <a:ext uri="{FF2B5EF4-FFF2-40B4-BE49-F238E27FC236}">
                <a16:creationId xmlns:a16="http://schemas.microsoft.com/office/drawing/2014/main" id="{D0D2F669-E64C-E43B-A2D0-99311D8950E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4823" y="4321673"/>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02E33371-CF48-9F14-3D70-2C641FB04838}"/>
              </a:ext>
            </a:extLst>
          </p:cNvPr>
          <p:cNvSpPr txBox="1">
            <a:spLocks/>
          </p:cNvSpPr>
          <p:nvPr/>
        </p:nvSpPr>
        <p:spPr>
          <a:xfrm>
            <a:off x="446548" y="344976"/>
            <a:ext cx="10665333"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Solution : Test-Time Adaptation (TTA)</a:t>
            </a:r>
          </a:p>
          <a:p>
            <a:pPr marL="0" indent="0">
              <a:lnSpc>
                <a:spcPct val="95000"/>
              </a:lnSpc>
              <a:spcBef>
                <a:spcPts val="100"/>
              </a:spcBef>
              <a:buNone/>
            </a:pPr>
            <a:r>
              <a:rPr lang="en-US" sz="4000" dirty="0">
                <a:latin typeface="SF Pro Semibold" pitchFamily="2" charset="0"/>
                <a:ea typeface="SF Pro Semibold" pitchFamily="2" charset="0"/>
                <a:cs typeface="SF Pro Semibold" pitchFamily="2" charset="0"/>
              </a:rPr>
              <a:t>Attach the model with TTA at test-time</a:t>
            </a:r>
          </a:p>
        </p:txBody>
      </p:sp>
      <p:sp>
        <p:nvSpPr>
          <p:cNvPr id="8" name="TextBox 7">
            <a:extLst>
              <a:ext uri="{FF2B5EF4-FFF2-40B4-BE49-F238E27FC236}">
                <a16:creationId xmlns:a16="http://schemas.microsoft.com/office/drawing/2014/main" id="{77A1BF6E-F37A-27D1-14E6-F710DB20007E}"/>
              </a:ext>
            </a:extLst>
          </p:cNvPr>
          <p:cNvSpPr txBox="1"/>
          <p:nvPr/>
        </p:nvSpPr>
        <p:spPr>
          <a:xfrm>
            <a:off x="1478114" y="6232799"/>
            <a:ext cx="2266576"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90%</a:t>
            </a:r>
            <a:endParaRPr lang="en-TH" sz="20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30286318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D1F33-A779-BF15-1FF2-5388BDC2D9FE}"/>
              </a:ext>
            </a:extLst>
          </p:cNvPr>
          <p:cNvPicPr>
            <a:picLocks noChangeAspect="1"/>
          </p:cNvPicPr>
          <p:nvPr/>
        </p:nvPicPr>
        <p:blipFill rotWithShape="1">
          <a:blip r:embed="rId3"/>
          <a:srcRect l="2545" t="4598" r="5501" b="11587"/>
          <a:stretch/>
        </p:blipFill>
        <p:spPr>
          <a:xfrm>
            <a:off x="940923" y="1687288"/>
            <a:ext cx="10219175" cy="2656775"/>
          </a:xfrm>
          <a:prstGeom prst="rect">
            <a:avLst/>
          </a:prstGeom>
        </p:spPr>
      </p:pic>
      <p:sp>
        <p:nvSpPr>
          <p:cNvPr id="18" name="TextBox 17">
            <a:extLst>
              <a:ext uri="{FF2B5EF4-FFF2-40B4-BE49-F238E27FC236}">
                <a16:creationId xmlns:a16="http://schemas.microsoft.com/office/drawing/2014/main" id="{409764B6-68F7-CB00-6896-1DE990F4AD36}"/>
              </a:ext>
            </a:extLst>
          </p:cNvPr>
          <p:cNvSpPr txBox="1"/>
          <p:nvPr/>
        </p:nvSpPr>
        <p:spPr>
          <a:xfrm>
            <a:off x="8101048" y="5791752"/>
            <a:ext cx="2779103" cy="707886"/>
          </a:xfrm>
          <a:prstGeom prst="rect">
            <a:avLst/>
          </a:prstGeom>
          <a:noFill/>
        </p:spPr>
        <p:txBody>
          <a:bodyPr wrap="square" rtlCol="0">
            <a:spAutoFit/>
          </a:bodyPr>
          <a:lstStyle/>
          <a:p>
            <a:r>
              <a:rPr lang="en-TH" sz="2000" dirty="0">
                <a:solidFill>
                  <a:schemeClr val="bg1"/>
                </a:solidFill>
                <a:latin typeface="SF Pro Semibold" pitchFamily="2" charset="0"/>
                <a:ea typeface="SF Pro Semibold" pitchFamily="2" charset="0"/>
                <a:cs typeface="SF Pro Semibold" pitchFamily="2" charset="0"/>
              </a:rPr>
              <a:t>Now, the model is trained</a:t>
            </a:r>
          </a:p>
        </p:txBody>
      </p:sp>
      <p:sp>
        <p:nvSpPr>
          <p:cNvPr id="3" name="Rounded Rectangle 2">
            <a:extLst>
              <a:ext uri="{FF2B5EF4-FFF2-40B4-BE49-F238E27FC236}">
                <a16:creationId xmlns:a16="http://schemas.microsoft.com/office/drawing/2014/main" id="{03176995-AD7A-AACA-131C-DC97487FC095}"/>
              </a:ext>
            </a:extLst>
          </p:cNvPr>
          <p:cNvSpPr/>
          <p:nvPr/>
        </p:nvSpPr>
        <p:spPr>
          <a:xfrm>
            <a:off x="5992484" y="2046553"/>
            <a:ext cx="998581" cy="545739"/>
          </a:xfrm>
          <a:prstGeom prst="roundRect">
            <a:avLst/>
          </a:prstGeom>
          <a:solidFill>
            <a:srgbClr val="4196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Model</a:t>
            </a:r>
          </a:p>
        </p:txBody>
      </p:sp>
      <p:sp>
        <p:nvSpPr>
          <p:cNvPr id="5" name="Rounded Rectangle 4">
            <a:extLst>
              <a:ext uri="{FF2B5EF4-FFF2-40B4-BE49-F238E27FC236}">
                <a16:creationId xmlns:a16="http://schemas.microsoft.com/office/drawing/2014/main" id="{B3696B2A-713D-9CA7-148C-7931F2536CEF}"/>
              </a:ext>
            </a:extLst>
          </p:cNvPr>
          <p:cNvSpPr/>
          <p:nvPr/>
        </p:nvSpPr>
        <p:spPr>
          <a:xfrm>
            <a:off x="7067391" y="2056275"/>
            <a:ext cx="681357" cy="518032"/>
          </a:xfrm>
          <a:prstGeom prst="roundRect">
            <a:avLst/>
          </a:prstGeom>
          <a:solidFill>
            <a:srgbClr val="00A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solidFill>
                  <a:sysClr val="windowText" lastClr="000000"/>
                </a:solidFill>
                <a:latin typeface="SF Pro Semibold" pitchFamily="2" charset="0"/>
                <a:ea typeface="SF Pro Semibold" pitchFamily="2" charset="0"/>
                <a:cs typeface="SF Pro Semibold" pitchFamily="2" charset="0"/>
              </a:rPr>
              <a:t>TTA</a:t>
            </a:r>
          </a:p>
        </p:txBody>
      </p:sp>
      <p:sp>
        <p:nvSpPr>
          <p:cNvPr id="7" name="TextBox 6">
            <a:extLst>
              <a:ext uri="{FF2B5EF4-FFF2-40B4-BE49-F238E27FC236}">
                <a16:creationId xmlns:a16="http://schemas.microsoft.com/office/drawing/2014/main" id="{ADFB2A6D-4B11-0629-01C8-885E7198E73C}"/>
              </a:ext>
            </a:extLst>
          </p:cNvPr>
          <p:cNvSpPr txBox="1"/>
          <p:nvPr/>
        </p:nvSpPr>
        <p:spPr>
          <a:xfrm>
            <a:off x="4286173" y="6270025"/>
            <a:ext cx="2436523" cy="400110"/>
          </a:xfrm>
          <a:prstGeom prst="rect">
            <a:avLst/>
          </a:prstGeom>
          <a:noFill/>
        </p:spPr>
        <p:txBody>
          <a:bodyPr wrap="square" rtlCol="0">
            <a:spAutoFit/>
          </a:bodyPr>
          <a:lstStyle/>
          <a:p>
            <a:pPr algn="ctr"/>
            <a:r>
              <a:rPr lang="en-US" sz="2000" dirty="0">
                <a:latin typeface="SF Pro Semibold" pitchFamily="2" charset="0"/>
                <a:ea typeface="SF Pro Semibold" pitchFamily="2" charset="0"/>
                <a:cs typeface="SF Pro Semibold" pitchFamily="2" charset="0"/>
              </a:rPr>
              <a:t>Accuracy 85%</a:t>
            </a:r>
            <a:endParaRPr lang="en-TH" sz="2000" b="1" dirty="0">
              <a:solidFill>
                <a:srgbClr val="FF0000"/>
              </a:solidFill>
              <a:latin typeface="SF Pro Heavy" pitchFamily="2" charset="0"/>
              <a:ea typeface="SF Pro Heavy" pitchFamily="2" charset="0"/>
              <a:cs typeface="SF Pro Heavy" pitchFamily="2" charset="0"/>
            </a:endParaRPr>
          </a:p>
        </p:txBody>
      </p:sp>
      <p:pic>
        <p:nvPicPr>
          <p:cNvPr id="8" name="Picture 20" descr="ถนนในภูเขา ภาพสต็อก - ดาวน์โหลดรูปภาพตอนนี้ - ถนน - ทางสัญจร, ทางหลวง -  ถนน, ถนน - ถนนในเมือง - iStock">
            <a:extLst>
              <a:ext uri="{FF2B5EF4-FFF2-40B4-BE49-F238E27FC236}">
                <a16:creationId xmlns:a16="http://schemas.microsoft.com/office/drawing/2014/main" id="{212D3136-9ED5-C877-9B79-E4DEA34339CC}"/>
              </a:ext>
            </a:extLst>
          </p:cNvPr>
          <p:cNvPicPr>
            <a:picLocks noChangeArrowheads="1"/>
          </p:cNvPicPr>
          <p:nvPr/>
        </p:nvPicPr>
        <p:blipFill>
          <a:blip r:embed="rId4">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val="0"/>
              </a:ext>
            </a:extLst>
          </a:blip>
          <a:srcRect/>
          <a:stretch>
            <a:fillRect/>
          </a:stretch>
        </p:blipFill>
        <p:spPr bwMode="auto">
          <a:xfrm>
            <a:off x="3544345" y="432681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20,000+ Free Vehicle &amp; Car Images - Pixabay">
            <a:extLst>
              <a:ext uri="{FF2B5EF4-FFF2-40B4-BE49-F238E27FC236}">
                <a16:creationId xmlns:a16="http://schemas.microsoft.com/office/drawing/2014/main" id="{7D9BAFD9-CD83-B298-22DE-874E4487DFEB}"/>
              </a:ext>
            </a:extLst>
          </p:cNvPr>
          <p:cNvPicPr>
            <a:picLocks noChangeArrowheads="1"/>
          </p:cNvPicPr>
          <p:nvPr/>
        </p:nvPicPr>
        <p:blipFill>
          <a:blip r:embed="rId6">
            <a:extLst>
              <a:ext uri="{BEBA8EAE-BF5A-486C-A8C5-ECC9F3942E4B}">
                <a14:imgProps xmlns:a14="http://schemas.microsoft.com/office/drawing/2010/main">
                  <a14:imgLayer r:embed="rId7">
                    <a14:imgEffect>
                      <a14:brightnessContrast bright="-60000"/>
                    </a14:imgEffect>
                  </a14:imgLayer>
                </a14:imgProps>
              </a:ext>
              <a:ext uri="{28A0092B-C50C-407E-A947-70E740481C1C}">
                <a14:useLocalDpi xmlns:a14="http://schemas.microsoft.com/office/drawing/2010/main" val="0"/>
              </a:ext>
            </a:extLst>
          </a:blip>
          <a:srcRect/>
          <a:stretch>
            <a:fillRect/>
          </a:stretch>
        </p:blipFill>
        <p:spPr bwMode="auto">
          <a:xfrm>
            <a:off x="5557062" y="432681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2B835E-20FE-579E-152F-C2CE622DA1F4}"/>
              </a:ext>
            </a:extLst>
          </p:cNvPr>
          <p:cNvPicPr>
            <a:picLocks noChangeAspect="1"/>
          </p:cNvPicPr>
          <p:nvPr/>
        </p:nvPicPr>
        <p:blipFill>
          <a:blip r:embed="rId8"/>
          <a:stretch>
            <a:fillRect/>
          </a:stretch>
        </p:blipFill>
        <p:spPr>
          <a:xfrm>
            <a:off x="5256936" y="2696888"/>
            <a:ext cx="2491812" cy="1306760"/>
          </a:xfrm>
          <a:prstGeom prst="rect">
            <a:avLst/>
          </a:prstGeom>
        </p:spPr>
      </p:pic>
      <p:sp>
        <p:nvSpPr>
          <p:cNvPr id="6" name="Subtitle 2">
            <a:extLst>
              <a:ext uri="{FF2B5EF4-FFF2-40B4-BE49-F238E27FC236}">
                <a16:creationId xmlns:a16="http://schemas.microsoft.com/office/drawing/2014/main" id="{CFD2C626-CE76-CB64-07E8-BD206659F735}"/>
              </a:ext>
            </a:extLst>
          </p:cNvPr>
          <p:cNvSpPr txBox="1">
            <a:spLocks/>
          </p:cNvSpPr>
          <p:nvPr/>
        </p:nvSpPr>
        <p:spPr>
          <a:xfrm>
            <a:off x="446548" y="344976"/>
            <a:ext cx="10665333"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ts val="100"/>
              </a:spcBef>
              <a:buNone/>
            </a:pPr>
            <a:r>
              <a:rPr lang="en-US" dirty="0">
                <a:solidFill>
                  <a:srgbClr val="00A6FF"/>
                </a:solidFill>
                <a:latin typeface="SF Pro Semibold" pitchFamily="2" charset="0"/>
                <a:ea typeface="SF Pro Semibold" pitchFamily="2" charset="0"/>
                <a:cs typeface="SF Pro Semibold" pitchFamily="2" charset="0"/>
              </a:rPr>
              <a:t>Solution : Test-Time Adaptation (TTA)</a:t>
            </a:r>
          </a:p>
          <a:p>
            <a:pPr marL="0" indent="0">
              <a:lnSpc>
                <a:spcPct val="95000"/>
              </a:lnSpc>
              <a:spcBef>
                <a:spcPts val="100"/>
              </a:spcBef>
              <a:buNone/>
            </a:pPr>
            <a:r>
              <a:rPr lang="en-US" sz="4000" dirty="0">
                <a:latin typeface="SF Pro Semibold" pitchFamily="2" charset="0"/>
                <a:ea typeface="SF Pro Semibold" pitchFamily="2" charset="0"/>
                <a:cs typeface="SF Pro Semibold" pitchFamily="2" charset="0"/>
              </a:rPr>
              <a:t>TTA adapts model to unlabeled test samples</a:t>
            </a:r>
          </a:p>
        </p:txBody>
      </p:sp>
    </p:spTree>
    <p:extLst>
      <p:ext uri="{BB962C8B-B14F-4D97-AF65-F5344CB8AC3E}">
        <p14:creationId xmlns:p14="http://schemas.microsoft.com/office/powerpoint/2010/main" val="4994634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34095</TotalTime>
  <Words>2065</Words>
  <Application>Microsoft Macintosh PowerPoint</Application>
  <PresentationFormat>Widescreen</PresentationFormat>
  <Paragraphs>369</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SF Pro Heavy</vt:lpstr>
      <vt:lpstr>SF Pro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Test-Time Adaptation in Machine Learning</dc:title>
  <dc:creator>Sorn Chottananurak</dc:creator>
  <cp:lastModifiedBy>Sorn Chottananurak</cp:lastModifiedBy>
  <cp:revision>12</cp:revision>
  <dcterms:created xsi:type="dcterms:W3CDTF">2023-07-06T19:59:35Z</dcterms:created>
  <dcterms:modified xsi:type="dcterms:W3CDTF">2024-08-10T16:31:22Z</dcterms:modified>
</cp:coreProperties>
</file>